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257" r:id="rId3"/>
    <p:sldId id="309" r:id="rId4"/>
    <p:sldId id="326" r:id="rId5"/>
    <p:sldId id="307" r:id="rId6"/>
    <p:sldId id="261" r:id="rId7"/>
    <p:sldId id="260" r:id="rId8"/>
    <p:sldId id="292" r:id="rId9"/>
    <p:sldId id="308" r:id="rId10"/>
    <p:sldId id="259" r:id="rId11"/>
    <p:sldId id="288" r:id="rId12"/>
    <p:sldId id="276" r:id="rId13"/>
    <p:sldId id="332" r:id="rId14"/>
    <p:sldId id="333" r:id="rId15"/>
    <p:sldId id="334" r:id="rId16"/>
    <p:sldId id="335" r:id="rId17"/>
    <p:sldId id="291" r:id="rId18"/>
    <p:sldId id="262" r:id="rId19"/>
    <p:sldId id="272" r:id="rId20"/>
    <p:sldId id="289" r:id="rId21"/>
    <p:sldId id="318" r:id="rId22"/>
    <p:sldId id="258" r:id="rId23"/>
    <p:sldId id="270" r:id="rId24"/>
    <p:sldId id="321" r:id="rId25"/>
    <p:sldId id="296" r:id="rId26"/>
    <p:sldId id="266" r:id="rId27"/>
    <p:sldId id="317" r:id="rId28"/>
    <p:sldId id="319" r:id="rId29"/>
    <p:sldId id="273" r:id="rId30"/>
    <p:sldId id="283" r:id="rId31"/>
    <p:sldId id="297" r:id="rId32"/>
    <p:sldId id="322" r:id="rId33"/>
    <p:sldId id="279" r:id="rId34"/>
    <p:sldId id="300" r:id="rId35"/>
    <p:sldId id="303" r:id="rId36"/>
    <p:sldId id="315" r:id="rId37"/>
    <p:sldId id="340" r:id="rId38"/>
    <p:sldId id="324" r:id="rId39"/>
    <p:sldId id="341" r:id="rId40"/>
    <p:sldId id="342" r:id="rId41"/>
    <p:sldId id="343" r:id="rId42"/>
    <p:sldId id="344" r:id="rId43"/>
    <p:sldId id="345" r:id="rId44"/>
    <p:sldId id="346" r:id="rId45"/>
    <p:sldId id="331" r:id="rId46"/>
    <p:sldId id="310" r:id="rId47"/>
    <p:sldId id="323" r:id="rId48"/>
    <p:sldId id="336" r:id="rId49"/>
    <p:sldId id="337" r:id="rId50"/>
    <p:sldId id="338" r:id="rId51"/>
    <p:sldId id="339" r:id="rId52"/>
    <p:sldId id="320" r:id="rId5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32" autoAdjust="0"/>
    <p:restoredTop sz="94617" autoAdjust="0"/>
  </p:normalViewPr>
  <p:slideViewPr>
    <p:cSldViewPr>
      <p:cViewPr varScale="1">
        <p:scale>
          <a:sx n="105" d="100"/>
          <a:sy n="105" d="100"/>
        </p:scale>
        <p:origin x="-33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789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78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789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789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789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1842AC19-F1FC-4D30-9FBC-F9DC2E0D0B83}" type="slidenum">
              <a:rPr lang="en-US"/>
              <a:pPr/>
              <a:t>‹#›</a:t>
            </a:fld>
            <a:endParaRPr lang="en-US"/>
          </a:p>
        </p:txBody>
      </p:sp>
    </p:spTree>
    <p:extLst>
      <p:ext uri="{BB962C8B-B14F-4D97-AF65-F5344CB8AC3E}">
        <p14:creationId xmlns:p14="http://schemas.microsoft.com/office/powerpoint/2010/main" val="22470045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CB7424-E97F-413F-B81B-F2931D5F1F82}" type="slidenum">
              <a:rPr lang="en-US"/>
              <a:pPr/>
              <a:t>1</a:t>
            </a:fld>
            <a:endParaRPr lang="en-US"/>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11F88D-D3C7-4FF7-BDA0-6A1D485C7BD3}" type="slidenum">
              <a:rPr lang="en-US"/>
              <a:pPr/>
              <a:t>11</a:t>
            </a:fld>
            <a:endParaRPr lang="en-US"/>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2E2AEC-DB90-48B0-B0AA-71E40D363473}" type="slidenum">
              <a:rPr lang="en-US"/>
              <a:pPr/>
              <a:t>12</a:t>
            </a:fld>
            <a:endParaRPr lang="en-US"/>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8666F3-AD2B-4249-BFCD-E6C6275B0601}" type="slidenum">
              <a:rPr lang="en-US"/>
              <a:pPr/>
              <a:t>13</a:t>
            </a:fld>
            <a:endParaRPr 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6B82B9-B0BF-4B0A-B5C1-A946393FFB2C}" type="slidenum">
              <a:rPr lang="en-US"/>
              <a:pPr/>
              <a:t>14</a:t>
            </a:fld>
            <a:endParaRPr lang="en-US"/>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8EB538-E4E3-4092-BB13-25C60C84E694}" type="slidenum">
              <a:rPr lang="en-US"/>
              <a:pPr/>
              <a:t>15</a:t>
            </a:fld>
            <a:endParaRPr lang="en-US"/>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A7BB36-CB30-4368-B307-51D2AA4B1FDD}" type="slidenum">
              <a:rPr lang="en-US"/>
              <a:pPr/>
              <a:t>16</a:t>
            </a:fld>
            <a:endParaRPr lang="en-US"/>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201B05-5ABB-4561-A136-6FABE582A366}" type="slidenum">
              <a:rPr lang="en-US"/>
              <a:pPr/>
              <a:t>17</a:t>
            </a:fld>
            <a:endParaRPr lang="en-US"/>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1AA130-B52E-4079-95C1-6C3F7B814525}" type="slidenum">
              <a:rPr lang="en-US"/>
              <a:pPr/>
              <a:t>18</a:t>
            </a:fld>
            <a:endParaRPr lang="en-US"/>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AED815-1735-4D8A-AC84-9E4A8C62E104}" type="slidenum">
              <a:rPr lang="en-US"/>
              <a:pPr/>
              <a:t>19</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172733-8792-4B9F-9728-31E20C6744FD}" type="slidenum">
              <a:rPr lang="en-US"/>
              <a:pPr/>
              <a:t>20</a:t>
            </a:fld>
            <a:endParaRPr lang="en-US"/>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CC1D9D-2909-47D6-8C3D-A1608A755782}" type="slidenum">
              <a:rPr lang="en-US"/>
              <a:pPr/>
              <a:t>2</a:t>
            </a:fld>
            <a:endParaRPr lang="en-US"/>
          </a:p>
        </p:txBody>
      </p:sp>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011CBC-164D-42CD-9682-4B8A6C787607}" type="slidenum">
              <a:rPr lang="en-US"/>
              <a:pPr/>
              <a:t>21</a:t>
            </a:fld>
            <a:endParaRPr lang="en-US"/>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B95C95-EFA0-4FB6-9BE3-35FB008F584F}" type="slidenum">
              <a:rPr lang="en-US"/>
              <a:pPr/>
              <a:t>22</a:t>
            </a:fld>
            <a:endParaRPr lang="en-US"/>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A8F7F-F7B2-42BE-9643-92BF78BAE7DA}" type="slidenum">
              <a:rPr lang="en-US"/>
              <a:pPr/>
              <a:t>23</a:t>
            </a:fld>
            <a:endParaRPr lang="en-US"/>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3D4584-70B4-4F3D-B1D6-1E9AC17B0EDE}" type="slidenum">
              <a:rPr lang="en-US"/>
              <a:pPr/>
              <a:t>24</a:t>
            </a:fld>
            <a:endParaRPr lang="en-US"/>
          </a:p>
        </p:txBody>
      </p:sp>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729A81A-FCE7-42DE-BFD3-77EF2E4ED0F0}" type="slidenum">
              <a:rPr lang="en-US"/>
              <a:pPr/>
              <a:t>25</a:t>
            </a:fld>
            <a:endParaRPr lang="en-US"/>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DAD3D5-ACA0-4F1F-B667-D1662CE41BE3}" type="slidenum">
              <a:rPr lang="en-US"/>
              <a:pPr/>
              <a:t>26</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4C5156-F68A-44D6-A8CE-6D2DE4C3F27D}" type="slidenum">
              <a:rPr lang="en-US"/>
              <a:pPr/>
              <a:t>27</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F19BA9-BCE6-449F-A069-D50C322F69E6}" type="slidenum">
              <a:rPr lang="en-US"/>
              <a:pPr/>
              <a:t>28</a:t>
            </a:fld>
            <a:endParaRPr lang="en-US"/>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C00578-815E-4C30-9F8D-2C301FAD6946}" type="slidenum">
              <a:rPr lang="en-US"/>
              <a:pPr/>
              <a:t>29</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00E9B6-A2AA-4DE7-AEEE-927E3E579249}" type="slidenum">
              <a:rPr lang="en-US"/>
              <a:pPr/>
              <a:t>30</a:t>
            </a:fld>
            <a:endParaRPr lang="en-US"/>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03E445-9EFA-4CF3-98BD-DE9D50F7A875}" type="slidenum">
              <a:rPr lang="en-US"/>
              <a:pPr/>
              <a:t>3</a:t>
            </a:fld>
            <a:endParaRPr 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BA2640-1217-455A-8F25-385427FBECB0}" type="slidenum">
              <a:rPr lang="en-US"/>
              <a:pPr/>
              <a:t>31</a:t>
            </a:fld>
            <a:endParaRPr lang="en-US"/>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058859-4E7F-4F7F-A3E2-85B79BCF9AE5}" type="slidenum">
              <a:rPr lang="en-US"/>
              <a:pPr/>
              <a:t>32</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AFFC42-6522-45F5-9377-3C1A3917403F}" type="slidenum">
              <a:rPr lang="en-US"/>
              <a:pPr/>
              <a:t>33</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2550E6-0B97-4642-90F7-9C6CF1F67F6A}" type="slidenum">
              <a:rPr lang="en-US"/>
              <a:pPr/>
              <a:t>34</a:t>
            </a:fld>
            <a:endParaRPr lang="en-US"/>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5EA1C2-D598-446A-86CF-DD9F37D47FD7}" type="slidenum">
              <a:rPr lang="en-US"/>
              <a:pPr/>
              <a:t>35</a:t>
            </a:fld>
            <a:endParaRPr lang="en-US"/>
          </a:p>
        </p:txBody>
      </p:sp>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E340BCD-50A3-4145-8FE4-296292514311}" type="slidenum">
              <a:rPr lang="en-US"/>
              <a:pPr/>
              <a:t>36</a:t>
            </a:fld>
            <a:endParaRPr lang="en-US"/>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82A756-BD2C-48A5-AAE4-0675AD6691E7}" type="slidenum">
              <a:rPr lang="en-US"/>
              <a:pPr/>
              <a:t>45</a:t>
            </a:fld>
            <a:endParaRPr lang="en-US"/>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908C11-3D38-4155-8597-AE9751D80540}" type="slidenum">
              <a:rPr lang="en-US"/>
              <a:pPr/>
              <a:t>46</a:t>
            </a:fld>
            <a:endParaRPr lang="en-US"/>
          </a:p>
        </p:txBody>
      </p:sp>
      <p:sp>
        <p:nvSpPr>
          <p:cNvPr id="108546" name="Rectangle 2"/>
          <p:cNvSpPr>
            <a:spLocks noGrp="1" noRot="1" noChangeAspect="1" noChangeArrowheads="1" noTextEdit="1"/>
          </p:cNvSpPr>
          <p:nvPr>
            <p:ph type="sldImg"/>
          </p:nvPr>
        </p:nvSpPr>
        <p:spPr>
          <a:ln/>
        </p:spPr>
      </p:sp>
      <p:sp>
        <p:nvSpPr>
          <p:cNvPr id="1085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FBE1CE-B5A5-4130-83C5-3D1B44E8031A}" type="slidenum">
              <a:rPr lang="en-US"/>
              <a:pPr/>
              <a:t>47</a:t>
            </a:fld>
            <a:endParaRPr lang="en-US"/>
          </a:p>
        </p:txBody>
      </p:sp>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B40639-2F77-45A7-95A5-40C97A894D57}" type="slidenum">
              <a:rPr lang="en-US"/>
              <a:pPr/>
              <a:t>48</a:t>
            </a:fld>
            <a:endParaRPr lang="en-US"/>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944D46-DA3C-4948-82DF-17460F271C0A}" type="slidenum">
              <a:rPr lang="en-US"/>
              <a:pPr/>
              <a:t>5</a:t>
            </a:fld>
            <a:endParaRPr lang="en-US"/>
          </a:p>
        </p:txBody>
      </p:sp>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210545-11F7-42E7-AAA3-3537BF1F3D0D}" type="slidenum">
              <a:rPr lang="en-US"/>
              <a:pPr/>
              <a:t>49</a:t>
            </a:fld>
            <a:endParaRPr lang="en-US"/>
          </a:p>
        </p:txBody>
      </p:sp>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A332C4-41D9-4492-BE75-310DDC6A8357}" type="slidenum">
              <a:rPr lang="en-US"/>
              <a:pPr/>
              <a:t>50</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9C3FCE-CDD2-4A20-B0C4-4A8AFE84A10D}" type="slidenum">
              <a:rPr lang="en-US"/>
              <a:pPr/>
              <a:t>51</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515A6A-B913-4891-885E-9BCEE834CC78}" type="slidenum">
              <a:rPr lang="en-US"/>
              <a:pPr/>
              <a:t>52</a:t>
            </a:fld>
            <a:endParaRPr lang="en-US"/>
          </a:p>
        </p:txBody>
      </p:sp>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244334-6542-4BDD-8702-7CD8BADAF9B7}" type="slidenum">
              <a:rPr lang="en-US"/>
              <a:pPr/>
              <a:t>6</a:t>
            </a:fld>
            <a:endParaRPr lang="en-US"/>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9D5742-D574-4ECF-9F05-99C31122414D}" type="slidenum">
              <a:rPr lang="en-US"/>
              <a:pPr/>
              <a:t>7</a:t>
            </a:fld>
            <a:endParaRPr lang="en-U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5DDCB7-31A6-414A-BA31-FFD20093493A}" type="slidenum">
              <a:rPr lang="en-US"/>
              <a:pPr/>
              <a:t>8</a:t>
            </a:fld>
            <a:endParaRPr lang="en-US"/>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236571-D4F4-45EF-BBE3-20EED3CB4F3C}" type="slidenum">
              <a:rPr lang="en-US"/>
              <a:pPr/>
              <a:t>9</a:t>
            </a:fld>
            <a:endParaRPr lang="en-US"/>
          </a:p>
        </p:txBody>
      </p:sp>
      <p:sp>
        <p:nvSpPr>
          <p:cNvPr id="104450" name="Rectangle 2"/>
          <p:cNvSpPr>
            <a:spLocks noGrp="1" noRot="1" noChangeAspect="1" noChangeArrowheads="1" noTextEdit="1"/>
          </p:cNvSpPr>
          <p:nvPr>
            <p:ph type="sldImg"/>
          </p:nvPr>
        </p:nvSpPr>
        <p:spPr>
          <a:ln/>
        </p:spPr>
      </p:sp>
      <p:sp>
        <p:nvSpPr>
          <p:cNvPr id="1044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03FF00-26F5-4DFE-B4CD-40B6E43F6A9A}" type="slidenum">
              <a:rPr lang="en-US"/>
              <a:pPr/>
              <a:t>10</a:t>
            </a:fld>
            <a:endParaRPr lang="en-US"/>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D97FED7-4E55-46B4-997E-57247A56DAF5}" type="slidenum">
              <a:rPr lang="en-US"/>
              <a:pPr/>
              <a:t>‹#›</a:t>
            </a:fld>
            <a:endParaRPr lang="en-US"/>
          </a:p>
        </p:txBody>
      </p:sp>
    </p:spTree>
    <p:extLst>
      <p:ext uri="{BB962C8B-B14F-4D97-AF65-F5344CB8AC3E}">
        <p14:creationId xmlns:p14="http://schemas.microsoft.com/office/powerpoint/2010/main" val="1235082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198FA59-74A6-46F3-9C46-9DBF17ADC264}" type="slidenum">
              <a:rPr lang="en-US"/>
              <a:pPr/>
              <a:t>‹#›</a:t>
            </a:fld>
            <a:endParaRPr lang="en-US"/>
          </a:p>
        </p:txBody>
      </p:sp>
    </p:spTree>
    <p:extLst>
      <p:ext uri="{BB962C8B-B14F-4D97-AF65-F5344CB8AC3E}">
        <p14:creationId xmlns:p14="http://schemas.microsoft.com/office/powerpoint/2010/main" val="2268928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244C08-CD1D-4377-9538-E814C7A51169}" type="slidenum">
              <a:rPr lang="en-US"/>
              <a:pPr/>
              <a:t>‹#›</a:t>
            </a:fld>
            <a:endParaRPr lang="en-US"/>
          </a:p>
        </p:txBody>
      </p:sp>
    </p:spTree>
    <p:extLst>
      <p:ext uri="{BB962C8B-B14F-4D97-AF65-F5344CB8AC3E}">
        <p14:creationId xmlns:p14="http://schemas.microsoft.com/office/powerpoint/2010/main" val="2662779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37D95E4-740F-45B0-99BF-35AA2C18564A}" type="slidenum">
              <a:rPr lang="en-US"/>
              <a:pPr/>
              <a:t>‹#›</a:t>
            </a:fld>
            <a:endParaRPr lang="en-US"/>
          </a:p>
        </p:txBody>
      </p:sp>
    </p:spTree>
    <p:extLst>
      <p:ext uri="{BB962C8B-B14F-4D97-AF65-F5344CB8AC3E}">
        <p14:creationId xmlns:p14="http://schemas.microsoft.com/office/powerpoint/2010/main" val="3926380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B8CACB8-6A86-4020-ADFF-B84B77326861}" type="slidenum">
              <a:rPr lang="en-US"/>
              <a:pPr/>
              <a:t>‹#›</a:t>
            </a:fld>
            <a:endParaRPr lang="en-US"/>
          </a:p>
        </p:txBody>
      </p:sp>
    </p:spTree>
    <p:extLst>
      <p:ext uri="{BB962C8B-B14F-4D97-AF65-F5344CB8AC3E}">
        <p14:creationId xmlns:p14="http://schemas.microsoft.com/office/powerpoint/2010/main" val="791217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7F19C82-6FD2-4CE2-A32D-F8739B8F29E9}" type="slidenum">
              <a:rPr lang="en-US"/>
              <a:pPr/>
              <a:t>‹#›</a:t>
            </a:fld>
            <a:endParaRPr lang="en-US"/>
          </a:p>
        </p:txBody>
      </p:sp>
    </p:spTree>
    <p:extLst>
      <p:ext uri="{BB962C8B-B14F-4D97-AF65-F5344CB8AC3E}">
        <p14:creationId xmlns:p14="http://schemas.microsoft.com/office/powerpoint/2010/main" val="1705600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7B897E6F-E311-45E3-B03F-49AE89CBE92E}" type="slidenum">
              <a:rPr lang="en-US"/>
              <a:pPr/>
              <a:t>‹#›</a:t>
            </a:fld>
            <a:endParaRPr lang="en-US"/>
          </a:p>
        </p:txBody>
      </p:sp>
    </p:spTree>
    <p:extLst>
      <p:ext uri="{BB962C8B-B14F-4D97-AF65-F5344CB8AC3E}">
        <p14:creationId xmlns:p14="http://schemas.microsoft.com/office/powerpoint/2010/main" val="3892746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2B6C81F-C8BB-4AB2-8C91-326484B00066}" type="slidenum">
              <a:rPr lang="en-US"/>
              <a:pPr/>
              <a:t>‹#›</a:t>
            </a:fld>
            <a:endParaRPr lang="en-US"/>
          </a:p>
        </p:txBody>
      </p:sp>
    </p:spTree>
    <p:extLst>
      <p:ext uri="{BB962C8B-B14F-4D97-AF65-F5344CB8AC3E}">
        <p14:creationId xmlns:p14="http://schemas.microsoft.com/office/powerpoint/2010/main" val="789645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0BE89736-30C2-4DF8-8CA6-98410547C679}" type="slidenum">
              <a:rPr lang="en-US"/>
              <a:pPr/>
              <a:t>‹#›</a:t>
            </a:fld>
            <a:endParaRPr lang="en-US"/>
          </a:p>
        </p:txBody>
      </p:sp>
    </p:spTree>
    <p:extLst>
      <p:ext uri="{BB962C8B-B14F-4D97-AF65-F5344CB8AC3E}">
        <p14:creationId xmlns:p14="http://schemas.microsoft.com/office/powerpoint/2010/main" val="1634745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1C6155A-7099-4ED4-B27A-FB1EFC19307A}" type="slidenum">
              <a:rPr lang="en-US"/>
              <a:pPr/>
              <a:t>‹#›</a:t>
            </a:fld>
            <a:endParaRPr lang="en-US"/>
          </a:p>
        </p:txBody>
      </p:sp>
    </p:spTree>
    <p:extLst>
      <p:ext uri="{BB962C8B-B14F-4D97-AF65-F5344CB8AC3E}">
        <p14:creationId xmlns:p14="http://schemas.microsoft.com/office/powerpoint/2010/main" val="4199037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9BE87C0-22EC-4609-A584-C8D7AC81DC76}" type="slidenum">
              <a:rPr lang="en-US"/>
              <a:pPr/>
              <a:t>‹#›</a:t>
            </a:fld>
            <a:endParaRPr lang="en-US"/>
          </a:p>
        </p:txBody>
      </p:sp>
    </p:spTree>
    <p:extLst>
      <p:ext uri="{BB962C8B-B14F-4D97-AF65-F5344CB8AC3E}">
        <p14:creationId xmlns:p14="http://schemas.microsoft.com/office/powerpoint/2010/main" val="3158425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E30B7A1D-D363-4189-863E-EE8FD8370B4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Anselm_of_Canterbury" TargetMode="External"/><Relationship Id="rId7"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en.wikipedia.org/wiki/Proslogion" TargetMode="External"/><Relationship Id="rId5" Type="http://schemas.openxmlformats.org/officeDocument/2006/relationships/hyperlink" Target="http://en.wikipedia.org/wiki/1109" TargetMode="External"/><Relationship Id="rId4" Type="http://schemas.openxmlformats.org/officeDocument/2006/relationships/hyperlink" Target="http://en.wikipedia.org/wiki/1033"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en.wikipedia.org/wiki/Ren%C3%A9_Descarte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hyperlink" Target="http://en.wikipedia.org/wiki/1650" TargetMode="External"/><Relationship Id="rId4" Type="http://schemas.openxmlformats.org/officeDocument/2006/relationships/hyperlink" Target="http://en.wikipedia.org/wiki/1596"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762000"/>
            <a:ext cx="7772400" cy="1470025"/>
          </a:xfrm>
        </p:spPr>
        <p:txBody>
          <a:bodyPr/>
          <a:lstStyle/>
          <a:p>
            <a:r>
              <a:rPr lang="en-US" dirty="0"/>
              <a:t>Russell and the </a:t>
            </a:r>
            <a:r>
              <a:rPr lang="en-US" dirty="0" smtClean="0"/>
              <a:t/>
            </a:r>
            <a:br>
              <a:rPr lang="en-US" dirty="0" smtClean="0"/>
            </a:br>
            <a:r>
              <a:rPr lang="en-US" dirty="0" smtClean="0"/>
              <a:t>Ontological </a:t>
            </a:r>
            <a:r>
              <a:rPr lang="en-US" dirty="0"/>
              <a:t>Argument</a:t>
            </a:r>
          </a:p>
        </p:txBody>
      </p:sp>
      <p:pic>
        <p:nvPicPr>
          <p:cNvPr id="2052" name="Picture 4" descr="150px-Russell1907-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438400"/>
            <a:ext cx="2263775"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rot="21475866">
            <a:off x="533400" y="1752600"/>
            <a:ext cx="8001000" cy="24463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12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21692">
            <a:off x="533400" y="3733800"/>
            <a:ext cx="8077200"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7" descr="150px-Russell1907-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9400" y="228600"/>
            <a:ext cx="1335088" cy="1752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type="body" idx="1"/>
          </p:nvPr>
        </p:nvSpPr>
        <p:spPr>
          <a:xfrm>
            <a:off x="457200" y="762000"/>
            <a:ext cx="8229600" cy="5364163"/>
          </a:xfrm>
        </p:spPr>
        <p:txBody>
          <a:bodyPr/>
          <a:lstStyle/>
          <a:p>
            <a:r>
              <a:rPr lang="en-US"/>
              <a:t>According to </a:t>
            </a:r>
            <a:r>
              <a:rPr lang="en-US" i="1"/>
              <a:t>Principia</a:t>
            </a:r>
            <a:r>
              <a:rPr lang="en-US"/>
              <a:t>,  “exists” is not a logical predicate. One can transcribe statements such as “the </a:t>
            </a:r>
            <a:r>
              <a:rPr lang="en-US" i="1"/>
              <a:t>z</a:t>
            </a:r>
            <a:r>
              <a:rPr lang="en-US"/>
              <a:t> such that A</a:t>
            </a:r>
            <a:r>
              <a:rPr lang="en-US" i="1"/>
              <a:t>z</a:t>
            </a:r>
            <a:r>
              <a:rPr lang="en-US"/>
              <a:t>  exists” by writing </a:t>
            </a:r>
            <a:r>
              <a:rPr lang="en-US" i="1"/>
              <a:t> </a:t>
            </a:r>
          </a:p>
          <a:p>
            <a:pPr>
              <a:buFontTx/>
              <a:buNone/>
            </a:pPr>
            <a:r>
              <a:rPr lang="en-US"/>
              <a:t>	“(</a:t>
            </a:r>
            <a:r>
              <a:rPr lang="en-US">
                <a:sym typeface="Symbol" pitchFamily="18" charset="2"/>
              </a:rPr>
              <a:t></a:t>
            </a:r>
            <a:r>
              <a:rPr lang="en-US" i="1"/>
              <a:t>z</a:t>
            </a:r>
            <a:r>
              <a:rPr lang="en-US"/>
              <a:t>)(Au </a:t>
            </a:r>
            <a:r>
              <a:rPr lang="en-US">
                <a:sym typeface="Symbol" pitchFamily="18" charset="2"/>
              </a:rPr>
              <a:t></a:t>
            </a:r>
            <a:r>
              <a:rPr lang="en-US" baseline="-25000"/>
              <a:t>u</a:t>
            </a:r>
            <a:r>
              <a:rPr lang="en-US"/>
              <a:t> </a:t>
            </a:r>
            <a:r>
              <a:rPr lang="en-US" i="1"/>
              <a:t>u = z</a:t>
            </a:r>
            <a:r>
              <a:rPr lang="en-US"/>
              <a:t>)” </a:t>
            </a:r>
          </a:p>
          <a:p>
            <a:pPr>
              <a:buFontTx/>
              <a:buNone/>
            </a:pPr>
            <a:r>
              <a:rPr lang="en-US"/>
              <a:t>	and then abbreviate with “E!(</a:t>
            </a:r>
            <a:r>
              <a:rPr lang="en-US">
                <a:sym typeface="Symbol" pitchFamily="18" charset="2"/>
              </a:rPr>
              <a:t></a:t>
            </a:r>
            <a:r>
              <a:rPr lang="en-US" i="1"/>
              <a:t>z</a:t>
            </a:r>
            <a:r>
              <a:rPr lang="en-US"/>
              <a:t>A</a:t>
            </a:r>
            <a:r>
              <a:rPr lang="en-US" i="1"/>
              <a:t>z</a:t>
            </a:r>
            <a:r>
              <a:rPr lang="en-US"/>
              <a:t>),” but there is no predicate E! in Russell’s formal language.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a:xfrm>
            <a:off x="457200" y="609600"/>
            <a:ext cx="8229600" cy="5516563"/>
          </a:xfrm>
        </p:spPr>
        <p:txBody>
          <a:bodyPr/>
          <a:lstStyle/>
          <a:p>
            <a:pPr>
              <a:lnSpc>
                <a:spcPct val="80000"/>
              </a:lnSpc>
            </a:pPr>
            <a:r>
              <a:rPr lang="en-US" sz="2800"/>
              <a:t>The existential commitment to at least one individual of first-order (and standard second order) logic come from the axiom schema:</a:t>
            </a:r>
          </a:p>
          <a:p>
            <a:pPr>
              <a:lnSpc>
                <a:spcPct val="80000"/>
              </a:lnSpc>
            </a:pPr>
            <a:r>
              <a:rPr lang="en-US" sz="2800"/>
              <a:t>(</a:t>
            </a:r>
            <a:r>
              <a:rPr lang="en-US" sz="2800">
                <a:sym typeface="Symbol" pitchFamily="18" charset="2"/>
              </a:rPr>
              <a:t></a:t>
            </a:r>
            <a:r>
              <a:rPr lang="en-US" sz="2800" i="1"/>
              <a:t>x</a:t>
            </a:r>
            <a:r>
              <a:rPr lang="en-US" sz="2800"/>
              <a:t>)A</a:t>
            </a:r>
            <a:r>
              <a:rPr lang="en-US" sz="2800" i="1"/>
              <a:t>x </a:t>
            </a:r>
            <a:r>
              <a:rPr lang="en-US" sz="2800"/>
              <a:t>&gt; A</a:t>
            </a:r>
            <a:r>
              <a:rPr lang="en-US" sz="2800" i="1"/>
              <a:t>y/x,</a:t>
            </a:r>
          </a:p>
          <a:p>
            <a:pPr>
              <a:lnSpc>
                <a:spcPct val="80000"/>
              </a:lnSpc>
              <a:buFontTx/>
              <a:buNone/>
            </a:pPr>
            <a:r>
              <a:rPr lang="en-US" sz="2800" i="1"/>
              <a:t>             where y is free for x in A.</a:t>
            </a:r>
            <a:endParaRPr lang="en-US" sz="2800"/>
          </a:p>
          <a:p>
            <a:pPr>
              <a:lnSpc>
                <a:spcPct val="80000"/>
              </a:lnSpc>
              <a:buFontTx/>
              <a:buNone/>
            </a:pPr>
            <a:r>
              <a:rPr lang="en-US" sz="2800"/>
              <a:t>	From this we arrive at the theorem (</a:t>
            </a:r>
            <a:r>
              <a:rPr lang="en-US" sz="2800">
                <a:sym typeface="Symbol" pitchFamily="18" charset="2"/>
              </a:rPr>
              <a:t></a:t>
            </a:r>
            <a:r>
              <a:rPr lang="en-US" sz="2800" i="1"/>
              <a:t>z</a:t>
            </a:r>
            <a:r>
              <a:rPr lang="en-US" sz="2800"/>
              <a:t>)(</a:t>
            </a:r>
            <a:r>
              <a:rPr lang="en-US" sz="2800" i="1"/>
              <a:t>z = z</a:t>
            </a:r>
            <a:r>
              <a:rPr lang="en-US" sz="2800"/>
              <a:t>).</a:t>
            </a:r>
          </a:p>
          <a:p>
            <a:pPr>
              <a:lnSpc>
                <a:spcPct val="80000"/>
              </a:lnSpc>
            </a:pPr>
            <a:r>
              <a:rPr lang="en-US" sz="2800"/>
              <a:t>By 1919, Russell was prepared to revise classical logic’s committed to existential theorems such as</a:t>
            </a:r>
          </a:p>
          <a:p>
            <a:pPr>
              <a:lnSpc>
                <a:spcPct val="80000"/>
              </a:lnSpc>
              <a:buFontTx/>
              <a:buNone/>
            </a:pPr>
            <a:r>
              <a:rPr lang="en-US" sz="2800"/>
              <a:t>   		(</a:t>
            </a:r>
            <a:r>
              <a:rPr lang="en-US" sz="2800">
                <a:sym typeface="Symbol" pitchFamily="18" charset="2"/>
              </a:rPr>
              <a:t></a:t>
            </a:r>
            <a:r>
              <a:rPr lang="en-US" sz="2800" i="1"/>
              <a:t>z</a:t>
            </a:r>
            <a:r>
              <a:rPr lang="en-US" sz="2800"/>
              <a:t>)(</a:t>
            </a:r>
            <a:r>
              <a:rPr lang="en-US" sz="2800" i="1"/>
              <a:t>z = z</a:t>
            </a:r>
            <a:r>
              <a:rPr lang="en-US" sz="2800"/>
              <a:t>),</a:t>
            </a:r>
          </a:p>
          <a:p>
            <a:pPr>
              <a:lnSpc>
                <a:spcPct val="80000"/>
              </a:lnSpc>
              <a:buFontTx/>
              <a:buNone/>
            </a:pPr>
            <a:r>
              <a:rPr lang="en-US" sz="2800"/>
              <a:t>  	proclaiming this to be a “defect of logical purity.” </a:t>
            </a:r>
          </a:p>
          <a:p>
            <a:pPr>
              <a:lnSpc>
                <a:spcPct val="80000"/>
              </a:lnSpc>
              <a:buFontTx/>
              <a:buNone/>
            </a:pPr>
            <a:r>
              <a:rPr lang="en-US" sz="2800"/>
              <a:t>     ---------- Bertrand Russell, </a:t>
            </a:r>
            <a:r>
              <a:rPr lang="en-US" sz="2800" i="1"/>
              <a:t>Introduction to Mathematical Philosophy</a:t>
            </a:r>
            <a:r>
              <a:rPr lang="en-US" sz="2800"/>
              <a:t> (London: Allen and Unwin, 1953), p. 203.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304800" y="457200"/>
            <a:ext cx="8229600" cy="5410200"/>
          </a:xfrm>
        </p:spPr>
        <p:txBody>
          <a:bodyPr/>
          <a:lstStyle/>
          <a:p>
            <a:pPr>
              <a:buFontTx/>
              <a:buNone/>
            </a:pPr>
            <a:r>
              <a:rPr lang="en-US"/>
              <a:t>When did Russell first decide that “existence” is not a logical predicate?</a:t>
            </a:r>
          </a:p>
          <a:p>
            <a:pPr>
              <a:buFontTx/>
              <a:buNone/>
            </a:pPr>
            <a:endParaRPr lang="en-US" sz="1400"/>
          </a:p>
        </p:txBody>
      </p:sp>
      <p:pic>
        <p:nvPicPr>
          <p:cNvPr id="9221" name="Picture 5" descr="RussellExistImpo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743075"/>
            <a:ext cx="6629400" cy="3124200"/>
          </a:xfrm>
          <a:prstGeom prst="rect">
            <a:avLst/>
          </a:prstGeom>
          <a:noFill/>
          <a:extLst>
            <a:ext uri="{909E8E84-426E-40DD-AFC4-6F175D3DCCD1}">
              <a14:hiddenFill xmlns:a14="http://schemas.microsoft.com/office/drawing/2010/main">
                <a:solidFill>
                  <a:srgbClr val="FFFFFF"/>
                </a:solidFill>
              </a14:hiddenFill>
            </a:ext>
          </a:extLst>
        </p:spPr>
      </p:pic>
      <p:sp>
        <p:nvSpPr>
          <p:cNvPr id="9222" name="Rectangle 6"/>
          <p:cNvSpPr>
            <a:spLocks noChangeArrowheads="1"/>
          </p:cNvSpPr>
          <p:nvPr/>
        </p:nvSpPr>
        <p:spPr bwMode="auto">
          <a:xfrm>
            <a:off x="1073150" y="5362575"/>
            <a:ext cx="6457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“On the Existential Import of Propositions,” Mind 14, July 1905</a:t>
            </a:r>
          </a:p>
        </p:txBody>
      </p:sp>
    </p:spTree>
    <p:extLst>
      <p:ext uri="{BB962C8B-B14F-4D97-AF65-F5344CB8AC3E}">
        <p14:creationId xmlns:p14="http://schemas.microsoft.com/office/powerpoint/2010/main" val="1451294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p:txBody>
          <a:bodyPr/>
          <a:lstStyle/>
          <a:p>
            <a:r>
              <a:rPr lang="en-US"/>
              <a:t>Russell says that symbolic logic is not interested in the sense of “existence” which may be predicated of an individual. </a:t>
            </a:r>
          </a:p>
          <a:p>
            <a:r>
              <a:rPr lang="en-US"/>
              <a:t>He goes on to suggest what implications this has for transcription of “The so and so exists” into a formal language.</a:t>
            </a:r>
          </a:p>
        </p:txBody>
      </p:sp>
    </p:spTree>
    <p:extLst>
      <p:ext uri="{BB962C8B-B14F-4D97-AF65-F5344CB8AC3E}">
        <p14:creationId xmlns:p14="http://schemas.microsoft.com/office/powerpoint/2010/main" val="10073730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1371600" y="762000"/>
            <a:ext cx="5943600" cy="5756275"/>
          </a:xfrm>
          <a:noFill/>
          <a:ln/>
        </p:spPr>
      </p:pic>
    </p:spTree>
    <p:extLst>
      <p:ext uri="{BB962C8B-B14F-4D97-AF65-F5344CB8AC3E}">
        <p14:creationId xmlns:p14="http://schemas.microsoft.com/office/powerpoint/2010/main" val="21081265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p:txBody>
          <a:bodyPr/>
          <a:lstStyle/>
          <a:p>
            <a:pPr>
              <a:buFontTx/>
              <a:buNone/>
            </a:pPr>
            <a:r>
              <a:rPr lang="en-US"/>
              <a:t>                                           </a:t>
            </a:r>
            <a:r>
              <a:rPr lang="en-US" sz="1600"/>
              <a:t>“On Denoting,” Mind 24 Oct. 1905</a:t>
            </a:r>
          </a:p>
        </p:txBody>
      </p:sp>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52400"/>
            <a:ext cx="4422775" cy="6278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5410200"/>
            <a:ext cx="4572000" cy="1017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3464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3"/>
          <p:cNvSpPr>
            <a:spLocks noGrp="1" noChangeArrowheads="1"/>
          </p:cNvSpPr>
          <p:nvPr>
            <p:ph type="body" idx="1"/>
          </p:nvPr>
        </p:nvSpPr>
        <p:spPr>
          <a:xfrm>
            <a:off x="457200" y="381000"/>
            <a:ext cx="8229600" cy="5745163"/>
          </a:xfrm>
        </p:spPr>
        <p:txBody>
          <a:bodyPr/>
          <a:lstStyle/>
          <a:p>
            <a:pPr>
              <a:lnSpc>
                <a:spcPct val="80000"/>
              </a:lnSpc>
              <a:buFontTx/>
              <a:buNone/>
            </a:pPr>
            <a:r>
              <a:rPr lang="en-US" sz="2800"/>
              <a:t>When did Russell first decide that “existence” is not a logical predicate? Note the existence is a predicate in his Principles of Mathematics (1903).</a:t>
            </a:r>
          </a:p>
          <a:p>
            <a:pPr>
              <a:lnSpc>
                <a:spcPct val="80000"/>
              </a:lnSpc>
              <a:buFontTx/>
              <a:buNone/>
            </a:pPr>
            <a:r>
              <a:rPr lang="en-US" sz="2800"/>
              <a:t>The earliest I have found which is unequivocal is in an unpublished manuscript of 22 December 1905. “On Denoting” appeared in Mind in October of that year. That is fairly close in time close enough to be reasonably confident that existence is not to be taken as a predicate in “On Denoting”.</a:t>
            </a:r>
          </a:p>
          <a:p>
            <a:pPr>
              <a:lnSpc>
                <a:spcPct val="80000"/>
              </a:lnSpc>
            </a:pPr>
            <a:r>
              <a:rPr lang="en-US" sz="2800"/>
              <a:t>(But if we have time later, we can look at “On the Existential Import of Propositions” which was written earlier than “On Denoting” and retains the theory of denoting concepts of </a:t>
            </a:r>
            <a:r>
              <a:rPr lang="en-US" sz="2800" i="1"/>
              <a:t>Principles</a:t>
            </a:r>
            <a:r>
              <a:rPr lang="en-US" sz="2800"/>
              <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l"/>
            <a:r>
              <a:rPr lang="en-US" sz="1600"/>
              <a:t>                                                                                                     Russell “On Substitution”</a:t>
            </a:r>
            <a:br>
              <a:rPr lang="en-US" sz="1600"/>
            </a:br>
            <a:r>
              <a:rPr lang="en-US" sz="1600"/>
              <a:t>                                                                                                    ms dated Dec. 22, 1905</a:t>
            </a:r>
          </a:p>
        </p:txBody>
      </p:sp>
      <p:pic>
        <p:nvPicPr>
          <p:cNvPr id="8196" name="Picture 4" descr="RussellOnSu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990600"/>
            <a:ext cx="5730875" cy="7848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457200" y="304800"/>
            <a:ext cx="8229600" cy="5821363"/>
          </a:xfrm>
        </p:spPr>
        <p:txBody>
          <a:bodyPr/>
          <a:lstStyle/>
          <a:p>
            <a:pPr>
              <a:buFontTx/>
              <a:buNone/>
            </a:pPr>
            <a:r>
              <a:rPr lang="en-US" sz="1800"/>
              <a:t>   Russell’s version of the Ontological Argument in “On Denoting”</a:t>
            </a:r>
          </a:p>
          <a:p>
            <a:pPr>
              <a:buFontTx/>
              <a:buNone/>
            </a:pPr>
            <a:r>
              <a:rPr lang="en-US" sz="1800"/>
              <a:t>	seems to track Leibniz on Descartes. He writes:</a:t>
            </a:r>
          </a:p>
        </p:txBody>
      </p:sp>
      <p:pic>
        <p:nvPicPr>
          <p:cNvPr id="18436" name="Picture 4" descr="Ontologic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219200"/>
            <a:ext cx="7620000" cy="4756150"/>
          </a:xfrm>
          <a:prstGeom prst="rect">
            <a:avLst/>
          </a:prstGeom>
          <a:noFill/>
          <a:extLst>
            <a:ext uri="{909E8E84-426E-40DD-AFC4-6F175D3DCCD1}">
              <a14:hiddenFill xmlns:a14="http://schemas.microsoft.com/office/drawing/2010/main">
                <a:solidFill>
                  <a:srgbClr val="FFFFFF"/>
                </a:solidFill>
              </a14:hiddenFill>
            </a:ext>
          </a:extLst>
        </p:spPr>
      </p:pic>
      <p:pic>
        <p:nvPicPr>
          <p:cNvPr id="18437" name="Picture 5" descr="Russell19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8675" y="533400"/>
            <a:ext cx="1965325" cy="3429000"/>
          </a:xfrm>
          <a:prstGeom prst="rect">
            <a:avLst/>
          </a:prstGeom>
          <a:noFill/>
          <a:extLst>
            <a:ext uri="{909E8E84-426E-40DD-AFC4-6F175D3DCCD1}">
              <a14:hiddenFill xmlns:a14="http://schemas.microsoft.com/office/drawing/2010/main">
                <a:solidFill>
                  <a:srgbClr val="FFFFFF"/>
                </a:solidFill>
              </a14:hiddenFill>
            </a:ext>
          </a:extLst>
        </p:spPr>
      </p:pic>
      <p:pic>
        <p:nvPicPr>
          <p:cNvPr id="18439" name="Picture 7" descr="RussellOntologicalfootnot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4114800"/>
            <a:ext cx="7086600" cy="33115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l"/>
            <a:r>
              <a:rPr lang="en-US" sz="4000">
                <a:hlinkClick r:id="rId3" tooltip="Anselm of Canterbury"/>
              </a:rPr>
              <a:t>Anselm of Canterbury</a:t>
            </a:r>
            <a:r>
              <a:rPr lang="en-US" sz="4000"/>
              <a:t/>
            </a:r>
            <a:br>
              <a:rPr lang="en-US" sz="4000"/>
            </a:br>
            <a:r>
              <a:rPr lang="en-US" sz="4000"/>
              <a:t> (</a:t>
            </a:r>
            <a:r>
              <a:rPr lang="en-US" sz="4000">
                <a:hlinkClick r:id="rId4" tooltip="1033"/>
              </a:rPr>
              <a:t>1033</a:t>
            </a:r>
            <a:r>
              <a:rPr lang="en-US" sz="4000"/>
              <a:t>–</a:t>
            </a:r>
            <a:r>
              <a:rPr lang="en-US" sz="4000">
                <a:hlinkClick r:id="rId5" tooltip="1109"/>
              </a:rPr>
              <a:t>1109</a:t>
            </a:r>
            <a:r>
              <a:rPr lang="en-US" sz="4000"/>
              <a:t>)</a:t>
            </a:r>
          </a:p>
        </p:txBody>
      </p:sp>
      <p:sp>
        <p:nvSpPr>
          <p:cNvPr id="3075" name="Rectangle 3"/>
          <p:cNvSpPr>
            <a:spLocks noGrp="1" noChangeArrowheads="1"/>
          </p:cNvSpPr>
          <p:nvPr>
            <p:ph type="body" idx="1"/>
          </p:nvPr>
        </p:nvSpPr>
        <p:spPr/>
        <p:txBody>
          <a:bodyPr/>
          <a:lstStyle/>
          <a:p>
            <a:pPr>
              <a:lnSpc>
                <a:spcPct val="80000"/>
              </a:lnSpc>
              <a:buFontTx/>
              <a:buNone/>
            </a:pPr>
            <a:r>
              <a:rPr lang="en-US" sz="1800" i="1">
                <a:hlinkClick r:id="rId6" tooltip="Proslogion"/>
              </a:rPr>
              <a:t>Proslogion</a:t>
            </a:r>
            <a:r>
              <a:rPr lang="en-US" sz="1800"/>
              <a:t> </a:t>
            </a:r>
          </a:p>
          <a:p>
            <a:pPr>
              <a:lnSpc>
                <a:spcPct val="80000"/>
              </a:lnSpc>
            </a:pPr>
            <a:endParaRPr lang="en-US" sz="1800"/>
          </a:p>
          <a:p>
            <a:pPr>
              <a:lnSpc>
                <a:spcPct val="80000"/>
              </a:lnSpc>
            </a:pPr>
            <a:endParaRPr lang="en-US" sz="1800"/>
          </a:p>
          <a:p>
            <a:pPr>
              <a:lnSpc>
                <a:spcPct val="80000"/>
              </a:lnSpc>
              <a:buFontTx/>
              <a:buNone/>
            </a:pPr>
            <a:r>
              <a:rPr lang="en-US" sz="1800"/>
              <a:t>“Now we believe that [the Lord] is </a:t>
            </a:r>
            <a:r>
              <a:rPr lang="en-US" sz="1800" i="1"/>
              <a:t>something that</a:t>
            </a:r>
          </a:p>
          <a:p>
            <a:pPr>
              <a:lnSpc>
                <a:spcPct val="80000"/>
              </a:lnSpc>
              <a:buFontTx/>
              <a:buNone/>
            </a:pPr>
            <a:r>
              <a:rPr lang="en-US" sz="1800" i="1"/>
              <a:t> than which nothing greater can be conceived</a:t>
            </a:r>
            <a:r>
              <a:rPr lang="en-US" sz="1800"/>
              <a:t>." </a:t>
            </a:r>
          </a:p>
          <a:p>
            <a:pPr>
              <a:lnSpc>
                <a:spcPct val="80000"/>
              </a:lnSpc>
              <a:buFontTx/>
              <a:buNone/>
            </a:pPr>
            <a:r>
              <a:rPr lang="en-US" sz="1800"/>
              <a:t>"Then is there no such nature, since the fool has</a:t>
            </a:r>
          </a:p>
          <a:p>
            <a:pPr>
              <a:lnSpc>
                <a:spcPct val="80000"/>
              </a:lnSpc>
              <a:buFontTx/>
              <a:buNone/>
            </a:pPr>
            <a:r>
              <a:rPr lang="en-US" sz="1800"/>
              <a:t> said in his heart: God is not?" </a:t>
            </a:r>
          </a:p>
          <a:p>
            <a:pPr>
              <a:lnSpc>
                <a:spcPct val="80000"/>
              </a:lnSpc>
              <a:buFontTx/>
              <a:buNone/>
            </a:pPr>
            <a:r>
              <a:rPr lang="en-US" sz="1800"/>
              <a:t>"And certainly that than which a greater cannot be imagined cannot be in the understanding alone. For if it is at least in the understanding alone, it can be imagined to be in reality too, which is greater." </a:t>
            </a:r>
          </a:p>
          <a:p>
            <a:pPr>
              <a:lnSpc>
                <a:spcPct val="80000"/>
              </a:lnSpc>
              <a:buFontTx/>
              <a:buNone/>
            </a:pPr>
            <a:r>
              <a:rPr lang="en-US" sz="1800"/>
              <a:t>"Therefore if that than which a greater cannot be imagined is in the understanding alone, that very thing than which a greater cannot be imagined is something than which a greater can be imagined. But certainly this cannot be." </a:t>
            </a:r>
          </a:p>
          <a:p>
            <a:pPr>
              <a:lnSpc>
                <a:spcPct val="80000"/>
              </a:lnSpc>
              <a:buFontTx/>
              <a:buNone/>
            </a:pPr>
            <a:r>
              <a:rPr lang="en-US" sz="1800"/>
              <a:t>"There exists, therefore, beyond doubt </a:t>
            </a:r>
            <a:r>
              <a:rPr lang="en-US" sz="1800" i="1"/>
              <a:t>something than which a greater cannot be imagined</a:t>
            </a:r>
            <a:r>
              <a:rPr lang="en-US" sz="1800"/>
              <a:t>, both in the understanding and in reality." </a:t>
            </a:r>
          </a:p>
          <a:p>
            <a:pPr>
              <a:lnSpc>
                <a:spcPct val="80000"/>
              </a:lnSpc>
              <a:buFontTx/>
              <a:buNone/>
            </a:pPr>
            <a:endParaRPr lang="en-US" sz="1800"/>
          </a:p>
        </p:txBody>
      </p:sp>
      <p:pic>
        <p:nvPicPr>
          <p:cNvPr id="3077" name="Picture 5" descr="anselm"/>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48400" y="381000"/>
            <a:ext cx="2133600"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type="body" idx="1"/>
          </p:nvPr>
        </p:nvSpPr>
        <p:spPr>
          <a:xfrm>
            <a:off x="457200" y="533400"/>
            <a:ext cx="8229600" cy="5592763"/>
          </a:xfrm>
        </p:spPr>
        <p:txBody>
          <a:bodyPr/>
          <a:lstStyle/>
          <a:p>
            <a:r>
              <a:rPr lang="en-US"/>
              <a:t>In his footnote Russell explains that the notion of a perfect being entails the notion of a being with every perfection. This shows the influence of Leibniz. A perfection is a positive property (a goodness making property). </a:t>
            </a:r>
          </a:p>
          <a:p>
            <a:r>
              <a:rPr lang="en-US"/>
              <a:t>Let’s put </a:t>
            </a:r>
          </a:p>
          <a:p>
            <a:pPr>
              <a:buFontTx/>
              <a:buNone/>
            </a:pPr>
            <a:r>
              <a:rPr lang="en-US"/>
              <a:t>		G</a:t>
            </a:r>
            <a:r>
              <a:rPr lang="en-US" i="1"/>
              <a:t>x</a:t>
            </a:r>
            <a:r>
              <a:rPr lang="en-US"/>
              <a:t> =df (</a:t>
            </a:r>
            <a:r>
              <a:rPr lang="it-IT">
                <a:sym typeface="Symbol" pitchFamily="18" charset="2"/>
              </a:rPr>
              <a:t></a:t>
            </a:r>
            <a:r>
              <a:rPr lang="en-US">
                <a:sym typeface="Symbol" pitchFamily="18" charset="2"/>
              </a:rPr>
              <a:t></a:t>
            </a:r>
            <a:r>
              <a:rPr lang="en-US"/>
              <a:t>)( Positive(</a:t>
            </a:r>
            <a:r>
              <a:rPr lang="en-US">
                <a:sym typeface="Symbol" pitchFamily="18" charset="2"/>
              </a:rPr>
              <a:t>)</a:t>
            </a:r>
            <a:r>
              <a:rPr lang="en-US" i="1"/>
              <a:t>  </a:t>
            </a:r>
            <a:r>
              <a:rPr lang="en-US">
                <a:sym typeface="Symbol" pitchFamily="18" charset="2"/>
              </a:rPr>
              <a:t></a:t>
            </a:r>
            <a:r>
              <a:rPr lang="en-US"/>
              <a:t>  </a:t>
            </a:r>
            <a:r>
              <a:rPr lang="en-US">
                <a:sym typeface="Symbol" pitchFamily="18" charset="2"/>
              </a:rPr>
              <a:t></a:t>
            </a:r>
            <a:r>
              <a:rPr lang="en-US" i="1"/>
              <a:t>x</a:t>
            </a:r>
            <a:r>
              <a:rPr lang="en-US"/>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Rectangle 3"/>
          <p:cNvSpPr>
            <a:spLocks noGrp="1" noChangeArrowheads="1"/>
          </p:cNvSpPr>
          <p:nvPr>
            <p:ph type="body" idx="1"/>
          </p:nvPr>
        </p:nvSpPr>
        <p:spPr>
          <a:xfrm>
            <a:off x="457200" y="381000"/>
            <a:ext cx="8229600" cy="5745163"/>
          </a:xfrm>
        </p:spPr>
        <p:txBody>
          <a:bodyPr/>
          <a:lstStyle/>
          <a:p>
            <a:pPr>
              <a:lnSpc>
                <a:spcPct val="90000"/>
              </a:lnSpc>
            </a:pPr>
            <a:r>
              <a:rPr lang="en-US" sz="2400"/>
              <a:t>In his book </a:t>
            </a:r>
            <a:r>
              <a:rPr lang="en-US" sz="2400" i="1"/>
              <a:t>The History of Western Philosophy</a:t>
            </a:r>
            <a:r>
              <a:rPr lang="en-US" sz="2400"/>
              <a:t> Russell wrote:</a:t>
            </a:r>
          </a:p>
          <a:p>
            <a:pPr>
              <a:lnSpc>
                <a:spcPct val="90000"/>
              </a:lnSpc>
              <a:buFontTx/>
              <a:buNone/>
            </a:pPr>
            <a:r>
              <a:rPr lang="en-US" sz="2400"/>
              <a:t>	Leibniz easily proves that no two perfections, as above defined, can be incompatible. He concludes: </a:t>
            </a:r>
          </a:p>
          <a:p>
            <a:pPr lvl="1">
              <a:lnSpc>
                <a:spcPct val="90000"/>
              </a:lnSpc>
              <a:buFontTx/>
              <a:buNone/>
            </a:pPr>
            <a:r>
              <a:rPr lang="en-US" sz="2000"/>
              <a:t>	There is, therefore, or there can be conceived, a subject of all perfections, or most perfect Being. Whence it follows also that He exists, for existence is among the number of the perfections.</a:t>
            </a:r>
          </a:p>
          <a:p>
            <a:pPr lvl="1">
              <a:lnSpc>
                <a:spcPct val="90000"/>
              </a:lnSpc>
              <a:buFontTx/>
              <a:buNone/>
            </a:pPr>
            <a:r>
              <a:rPr lang="en-US" sz="2000"/>
              <a:t>Kant countered this argument by maintaining that “existence” is </a:t>
            </a:r>
          </a:p>
          <a:p>
            <a:pPr lvl="1">
              <a:lnSpc>
                <a:spcPct val="90000"/>
              </a:lnSpc>
              <a:buFontTx/>
              <a:buNone/>
            </a:pPr>
            <a:r>
              <a:rPr lang="en-US" sz="2000"/>
              <a:t>not a predicate. Another kind of refutation results from my theory</a:t>
            </a:r>
          </a:p>
          <a:p>
            <a:pPr lvl="1">
              <a:lnSpc>
                <a:spcPct val="90000"/>
              </a:lnSpc>
              <a:buFontTx/>
              <a:buNone/>
            </a:pPr>
            <a:r>
              <a:rPr lang="en-US" sz="2000"/>
              <a:t>of descriptions. </a:t>
            </a:r>
          </a:p>
          <a:p>
            <a:pPr>
              <a:lnSpc>
                <a:spcPct val="90000"/>
              </a:lnSpc>
            </a:pPr>
            <a:endParaRPr lang="en-US" sz="2400"/>
          </a:p>
          <a:p>
            <a:pPr>
              <a:lnSpc>
                <a:spcPct val="90000"/>
              </a:lnSpc>
            </a:pPr>
            <a:r>
              <a:rPr lang="en-US" sz="2400"/>
              <a:t>This suggests that Russell means to say that even if existence is a property (so that the argument is formulable) the ontological argument begs the question since its first premise is logically equivalent to its conclusion.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a:r>
              <a:rPr lang="en-US" sz="4000">
                <a:hlinkClick r:id="rId3" tooltip="René Descartes"/>
              </a:rPr>
              <a:t>René Descartes</a:t>
            </a:r>
            <a:r>
              <a:rPr lang="en-US" sz="4000"/>
              <a:t> </a:t>
            </a:r>
            <a:br>
              <a:rPr lang="en-US" sz="4000"/>
            </a:br>
            <a:r>
              <a:rPr lang="en-US" sz="4000"/>
              <a:t>(</a:t>
            </a:r>
            <a:r>
              <a:rPr lang="en-US" sz="4000">
                <a:hlinkClick r:id="rId4" tooltip="1596"/>
              </a:rPr>
              <a:t>1596</a:t>
            </a:r>
            <a:r>
              <a:rPr lang="en-US" sz="4000"/>
              <a:t>–</a:t>
            </a:r>
            <a:r>
              <a:rPr lang="en-US" sz="4000">
                <a:hlinkClick r:id="rId5" tooltip="1650"/>
              </a:rPr>
              <a:t>1650</a:t>
            </a:r>
            <a:r>
              <a:rPr lang="en-US" sz="4000"/>
              <a:t>) </a:t>
            </a:r>
          </a:p>
        </p:txBody>
      </p:sp>
      <p:sp>
        <p:nvSpPr>
          <p:cNvPr id="4099" name="Rectangle 3"/>
          <p:cNvSpPr>
            <a:spLocks noGrp="1" noChangeArrowheads="1"/>
          </p:cNvSpPr>
          <p:nvPr>
            <p:ph type="body" idx="1"/>
          </p:nvPr>
        </p:nvSpPr>
        <p:spPr/>
        <p:txBody>
          <a:bodyPr/>
          <a:lstStyle/>
          <a:p>
            <a:pPr>
              <a:lnSpc>
                <a:spcPct val="90000"/>
              </a:lnSpc>
              <a:buFontTx/>
              <a:buNone/>
            </a:pPr>
            <a:r>
              <a:rPr lang="en-US" sz="2400"/>
              <a:t>Meditation V.</a:t>
            </a:r>
          </a:p>
          <a:p>
            <a:pPr>
              <a:lnSpc>
                <a:spcPct val="90000"/>
              </a:lnSpc>
              <a:buFontTx/>
              <a:buNone/>
            </a:pPr>
            <a:r>
              <a:rPr lang="en-US" sz="2800"/>
              <a:t>	…b</a:t>
            </a:r>
            <a:r>
              <a:rPr lang="en-US" sz="2400"/>
              <a:t>ecause I cannot conceive a mountain without a valley, it does not follow that there is any mountain or valley in existence, but simply that the mountain or valley, whether they do or do not exist, are inseparable from each other; whereas, on the other hand, because I cannot conceive God unless as existing, it follows that existence is inseparable from him, and therefore that he really exists: </a:t>
            </a:r>
          </a:p>
          <a:p>
            <a:pPr>
              <a:lnSpc>
                <a:spcPct val="90000"/>
              </a:lnSpc>
              <a:buFontTx/>
              <a:buNone/>
            </a:pPr>
            <a:r>
              <a:rPr lang="en-US" sz="2800"/>
              <a:t>	…it is in truth necessary to admit that God exists, after having supposed him to possess all perfections, since existence is one of them.</a:t>
            </a:r>
          </a:p>
        </p:txBody>
      </p:sp>
      <p:pic>
        <p:nvPicPr>
          <p:cNvPr id="4100" name="Picture 4" descr="descarte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0" y="228600"/>
            <a:ext cx="1381125" cy="1905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457200" y="838200"/>
            <a:ext cx="8229600" cy="5287963"/>
          </a:xfrm>
        </p:spPr>
        <p:txBody>
          <a:bodyPr/>
          <a:lstStyle/>
          <a:p>
            <a:r>
              <a:rPr lang="en-US" dirty="0"/>
              <a:t>Russell’s version of the ontological argument </a:t>
            </a:r>
            <a:r>
              <a:rPr lang="en-US" dirty="0" smtClean="0"/>
              <a:t>(OA) </a:t>
            </a:r>
            <a:r>
              <a:rPr lang="en-US" dirty="0" smtClean="0">
                <a:solidFill>
                  <a:srgbClr val="FF0000"/>
                </a:solidFill>
              </a:rPr>
              <a:t>seems</a:t>
            </a:r>
            <a:r>
              <a:rPr lang="en-US" dirty="0" smtClean="0"/>
              <a:t> </a:t>
            </a:r>
            <a:r>
              <a:rPr lang="en-US" dirty="0"/>
              <a:t>to simply be this: </a:t>
            </a:r>
          </a:p>
          <a:p>
            <a:pPr>
              <a:buFontTx/>
              <a:buNone/>
            </a:pPr>
            <a:r>
              <a:rPr lang="en-US" dirty="0"/>
              <a:t>	(1) The most perfect being has every perfection.</a:t>
            </a:r>
          </a:p>
          <a:p>
            <a:pPr>
              <a:buFontTx/>
              <a:buNone/>
            </a:pPr>
            <a:r>
              <a:rPr lang="en-US" dirty="0"/>
              <a:t>	      [</a:t>
            </a:r>
            <a:r>
              <a:rPr lang="en-US" dirty="0">
                <a:sym typeface="Symbol" pitchFamily="18" charset="2"/>
              </a:rPr>
              <a:t></a:t>
            </a:r>
            <a:r>
              <a:rPr lang="en-US" i="1" dirty="0" err="1"/>
              <a:t>x</a:t>
            </a:r>
            <a:r>
              <a:rPr lang="en-US" dirty="0" err="1">
                <a:sym typeface="Symbol" pitchFamily="18" charset="2"/>
              </a:rPr>
              <a:t>G</a:t>
            </a:r>
            <a:r>
              <a:rPr lang="en-US" i="1" dirty="0" err="1"/>
              <a:t>x</a:t>
            </a:r>
            <a:r>
              <a:rPr lang="en-US" dirty="0"/>
              <a:t>][ (</a:t>
            </a:r>
            <a:r>
              <a:rPr lang="it-IT" dirty="0">
                <a:sym typeface="Symbol" pitchFamily="18" charset="2"/>
              </a:rPr>
              <a:t></a:t>
            </a:r>
            <a:r>
              <a:rPr lang="en-US" dirty="0">
                <a:sym typeface="Symbol" pitchFamily="18" charset="2"/>
              </a:rPr>
              <a:t></a:t>
            </a:r>
            <a:r>
              <a:rPr lang="en-US" dirty="0"/>
              <a:t>)( Positive(</a:t>
            </a:r>
            <a:r>
              <a:rPr lang="en-US" dirty="0">
                <a:sym typeface="Symbol" pitchFamily="18" charset="2"/>
              </a:rPr>
              <a:t>)</a:t>
            </a:r>
            <a:r>
              <a:rPr lang="en-US" i="1" dirty="0"/>
              <a:t>  </a:t>
            </a:r>
            <a:r>
              <a:rPr lang="en-US" dirty="0">
                <a:sym typeface="Symbol" pitchFamily="18" charset="2"/>
              </a:rPr>
              <a:t></a:t>
            </a:r>
            <a:r>
              <a:rPr lang="en-US" dirty="0"/>
              <a:t> </a:t>
            </a:r>
            <a:r>
              <a:rPr lang="en-US" dirty="0">
                <a:sym typeface="Symbol" pitchFamily="18" charset="2"/>
              </a:rPr>
              <a:t></a:t>
            </a:r>
            <a:r>
              <a:rPr lang="en-US" i="1" dirty="0"/>
              <a:t>x</a:t>
            </a:r>
            <a:r>
              <a:rPr lang="en-US" dirty="0"/>
              <a:t>] ) </a:t>
            </a:r>
          </a:p>
          <a:p>
            <a:pPr>
              <a:buFontTx/>
              <a:buNone/>
            </a:pPr>
            <a:r>
              <a:rPr lang="en-US" dirty="0"/>
              <a:t>	(2) Existence is a perfection.</a:t>
            </a:r>
          </a:p>
          <a:p>
            <a:pPr>
              <a:buFontTx/>
              <a:buNone/>
            </a:pPr>
            <a:r>
              <a:rPr lang="en-US" dirty="0"/>
              <a:t>		Positive (E!)</a:t>
            </a:r>
          </a:p>
          <a:p>
            <a:pPr>
              <a:buFontTx/>
              <a:buNone/>
            </a:pPr>
            <a:r>
              <a:rPr lang="en-US" dirty="0"/>
              <a:t>	  Therefore, E!(</a:t>
            </a:r>
            <a:r>
              <a:rPr lang="en-US" dirty="0">
                <a:sym typeface="Symbol" pitchFamily="18" charset="2"/>
              </a:rPr>
              <a:t></a:t>
            </a:r>
            <a:r>
              <a:rPr lang="en-US" i="1" dirty="0" err="1"/>
              <a:t>x</a:t>
            </a:r>
            <a:r>
              <a:rPr lang="en-US" dirty="0" err="1">
                <a:sym typeface="Symbol" pitchFamily="18" charset="2"/>
              </a:rPr>
              <a:t>G</a:t>
            </a:r>
            <a:r>
              <a:rPr lang="en-US" i="1" dirty="0" err="1"/>
              <a:t>x</a:t>
            </a:r>
            <a:r>
              <a:rPr lang="en-US" dirty="0"/>
              <a:t>). </a:t>
            </a:r>
          </a:p>
          <a:p>
            <a:pPr>
              <a:buFontTx/>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body" idx="1"/>
          </p:nvPr>
        </p:nvSpPr>
        <p:spPr>
          <a:xfrm>
            <a:off x="457200" y="533400"/>
            <a:ext cx="8229600" cy="5592763"/>
          </a:xfrm>
        </p:spPr>
        <p:txBody>
          <a:bodyPr/>
          <a:lstStyle/>
          <a:p>
            <a:r>
              <a:rPr lang="en-US" sz="2000"/>
              <a:t>As we noted, Russell singles out the first premise as the flaw in the ontological argument. Recall that he writes:</a:t>
            </a:r>
          </a:p>
        </p:txBody>
      </p:sp>
      <p:pic>
        <p:nvPicPr>
          <p:cNvPr id="125955" name="Picture 3" descr="Ontologic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057400"/>
            <a:ext cx="7391400" cy="46132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body" idx="1"/>
          </p:nvPr>
        </p:nvSpPr>
        <p:spPr>
          <a:xfrm>
            <a:off x="457200" y="533400"/>
            <a:ext cx="8229600" cy="5592763"/>
          </a:xfrm>
        </p:spPr>
        <p:txBody>
          <a:bodyPr/>
          <a:lstStyle/>
          <a:p>
            <a:r>
              <a:rPr lang="en-US"/>
              <a:t>The ontological argument is supposed to be a proof that God exists. According to Russell, the argument fails as a proof for want of a proof of its first premise. Russell’s point seems to be that the first premise is logically equivalent to the assertion of God’s existence and for this reason the ontologial argument fails as a proof. In short, Russell seems to be saying that the ontological argument is valid but question begging.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457200" y="381000"/>
            <a:ext cx="8229600" cy="5745163"/>
          </a:xfrm>
        </p:spPr>
        <p:txBody>
          <a:bodyPr/>
          <a:lstStyle/>
          <a:p>
            <a:pPr>
              <a:lnSpc>
                <a:spcPct val="80000"/>
              </a:lnSpc>
            </a:pPr>
            <a:r>
              <a:rPr lang="en-US" sz="2400" dirty="0" smtClean="0"/>
              <a:t>But </a:t>
            </a:r>
            <a:r>
              <a:rPr lang="en-US" sz="2400" dirty="0"/>
              <a:t>is clear that the Russell of </a:t>
            </a:r>
            <a:r>
              <a:rPr lang="en-US" sz="2400" i="1" dirty="0"/>
              <a:t>Principia </a:t>
            </a:r>
            <a:r>
              <a:rPr lang="en-US" sz="2400" dirty="0">
                <a:solidFill>
                  <a:srgbClr val="FF0000"/>
                </a:solidFill>
              </a:rPr>
              <a:t>cannot</a:t>
            </a:r>
            <a:r>
              <a:rPr lang="en-US" sz="2400" dirty="0"/>
              <a:t> transcribe the second premise of the ontological argument, “Existence is a perfection,”</a:t>
            </a:r>
          </a:p>
          <a:p>
            <a:pPr>
              <a:lnSpc>
                <a:spcPct val="80000"/>
              </a:lnSpc>
              <a:buFontTx/>
              <a:buNone/>
            </a:pPr>
            <a:r>
              <a:rPr lang="en-US" sz="2400" dirty="0"/>
              <a:t>	with Positive(E!). There is no such property. </a:t>
            </a:r>
          </a:p>
          <a:p>
            <a:pPr>
              <a:lnSpc>
                <a:spcPct val="80000"/>
              </a:lnSpc>
              <a:buFontTx/>
              <a:buNone/>
            </a:pPr>
            <a:r>
              <a:rPr lang="en-US" sz="2400" dirty="0"/>
              <a:t>	</a:t>
            </a:r>
            <a:r>
              <a:rPr lang="en-US" sz="2400" i="1" dirty="0"/>
              <a:t>Principia</a:t>
            </a:r>
            <a:r>
              <a:rPr lang="en-US" sz="2400" dirty="0"/>
              <a:t> accepts the existential commitments of classical logic, thus both (</a:t>
            </a:r>
            <a:r>
              <a:rPr lang="it-IT" sz="2400" dirty="0">
                <a:sym typeface="Symbol" pitchFamily="18" charset="2"/>
              </a:rPr>
              <a:t>x</a:t>
            </a:r>
            <a:r>
              <a:rPr lang="en-US" sz="2400" dirty="0"/>
              <a:t>) E!( </a:t>
            </a:r>
            <a:r>
              <a:rPr lang="en-US" sz="2400" dirty="0">
                <a:sym typeface="Symbol" pitchFamily="18" charset="2"/>
              </a:rPr>
              <a:t></a:t>
            </a:r>
            <a:r>
              <a:rPr lang="en-US" sz="2400" i="1" dirty="0"/>
              <a:t>z</a:t>
            </a:r>
            <a:r>
              <a:rPr lang="en-US" sz="2400" dirty="0"/>
              <a:t>(</a:t>
            </a:r>
            <a:r>
              <a:rPr lang="en-US" sz="2400" i="1" dirty="0"/>
              <a:t>z</a:t>
            </a:r>
            <a:r>
              <a:rPr lang="en-US" sz="2400" dirty="0"/>
              <a:t> = </a:t>
            </a:r>
            <a:r>
              <a:rPr lang="en-US" sz="2400" i="1" dirty="0"/>
              <a:t>x</a:t>
            </a:r>
            <a:r>
              <a:rPr lang="en-US" sz="2400" dirty="0"/>
              <a:t>)) and (</a:t>
            </a:r>
            <a:r>
              <a:rPr lang="it-IT" sz="2400" dirty="0">
                <a:sym typeface="Symbol" pitchFamily="18" charset="2"/>
              </a:rPr>
              <a:t>x</a:t>
            </a:r>
            <a:r>
              <a:rPr lang="en-US" sz="2400" dirty="0"/>
              <a:t>)(</a:t>
            </a:r>
            <a:r>
              <a:rPr lang="en-US" sz="2400" dirty="0">
                <a:sym typeface="Symbol" pitchFamily="18" charset="2"/>
              </a:rPr>
              <a:t></a:t>
            </a:r>
            <a:r>
              <a:rPr lang="en-US" sz="2400" i="1" dirty="0"/>
              <a:t>z</a:t>
            </a:r>
            <a:r>
              <a:rPr lang="en-US" sz="2400" dirty="0"/>
              <a:t>)(</a:t>
            </a:r>
            <a:r>
              <a:rPr lang="en-US" sz="2400" i="1" dirty="0"/>
              <a:t>z = x</a:t>
            </a:r>
            <a:r>
              <a:rPr lang="en-US" sz="2400" dirty="0"/>
              <a:t>) are logical truths.</a:t>
            </a:r>
          </a:p>
          <a:p>
            <a:pPr>
              <a:lnSpc>
                <a:spcPct val="80000"/>
              </a:lnSpc>
              <a:buFontTx/>
              <a:buNone/>
            </a:pPr>
            <a:r>
              <a:rPr lang="en-US" sz="2400" dirty="0"/>
              <a:t>	 But Russell maintains that neither </a:t>
            </a:r>
          </a:p>
          <a:p>
            <a:pPr>
              <a:lnSpc>
                <a:spcPct val="80000"/>
              </a:lnSpc>
              <a:buFontTx/>
              <a:buNone/>
            </a:pPr>
            <a:r>
              <a:rPr lang="en-US" sz="2400" dirty="0"/>
              <a:t>		E!( </a:t>
            </a:r>
            <a:r>
              <a:rPr lang="en-US" sz="2400" dirty="0">
                <a:sym typeface="Symbol" pitchFamily="18" charset="2"/>
              </a:rPr>
              <a:t></a:t>
            </a:r>
            <a:r>
              <a:rPr lang="en-US" sz="2400" i="1" dirty="0"/>
              <a:t>z</a:t>
            </a:r>
            <a:r>
              <a:rPr lang="en-US" sz="2400" dirty="0"/>
              <a:t>(</a:t>
            </a:r>
            <a:r>
              <a:rPr lang="en-US" sz="2400" i="1" dirty="0"/>
              <a:t>z</a:t>
            </a:r>
            <a:r>
              <a:rPr lang="en-US" sz="2400" dirty="0"/>
              <a:t> = </a:t>
            </a:r>
            <a:r>
              <a:rPr lang="en-US" sz="2400" i="1" dirty="0"/>
              <a:t>x</a:t>
            </a:r>
            <a:r>
              <a:rPr lang="en-US" sz="2400" dirty="0"/>
              <a:t>)) nor (</a:t>
            </a:r>
            <a:r>
              <a:rPr lang="en-US" sz="2400" dirty="0">
                <a:sym typeface="Symbol" pitchFamily="18" charset="2"/>
              </a:rPr>
              <a:t></a:t>
            </a:r>
            <a:r>
              <a:rPr lang="en-US" sz="2400" i="1" dirty="0"/>
              <a:t>z</a:t>
            </a:r>
            <a:r>
              <a:rPr lang="en-US" sz="2400" dirty="0"/>
              <a:t>)(</a:t>
            </a:r>
            <a:r>
              <a:rPr lang="en-US" sz="2400" i="1" dirty="0"/>
              <a:t>z = x</a:t>
            </a:r>
            <a:r>
              <a:rPr lang="en-US" sz="2400" dirty="0"/>
              <a:t>).</a:t>
            </a:r>
          </a:p>
          <a:p>
            <a:pPr>
              <a:lnSpc>
                <a:spcPct val="80000"/>
              </a:lnSpc>
              <a:buFontTx/>
              <a:buNone/>
            </a:pPr>
            <a:r>
              <a:rPr lang="en-US" sz="2400" dirty="0"/>
              <a:t>	should be interpreted as predicates asserting the existence of </a:t>
            </a:r>
            <a:r>
              <a:rPr lang="en-US" sz="2400" i="1" dirty="0"/>
              <a:t>x</a:t>
            </a:r>
            <a:r>
              <a:rPr lang="en-US" sz="2400" dirty="0"/>
              <a:t>.</a:t>
            </a:r>
          </a:p>
          <a:p>
            <a:pPr>
              <a:lnSpc>
                <a:spcPct val="80000"/>
              </a:lnSpc>
              <a:buFontTx/>
              <a:buNone/>
            </a:pPr>
            <a:r>
              <a:rPr lang="en-US" sz="2400" dirty="0"/>
              <a:t>	***Neither will it do to use such </a:t>
            </a:r>
            <a:r>
              <a:rPr lang="en-US" sz="2400" dirty="0">
                <a:solidFill>
                  <a:srgbClr val="FF0000"/>
                </a:solidFill>
              </a:rPr>
              <a:t>logical</a:t>
            </a:r>
            <a:r>
              <a:rPr lang="en-US" sz="2400" dirty="0"/>
              <a:t> properties in the ontological argument in place of “exists”. Logical properties are not positive properties because are not goodness making properties. If they hold, they hold in all possible worlds and do not enhance the goodness of a world in the least. </a:t>
            </a:r>
          </a:p>
          <a:p>
            <a:pPr>
              <a:lnSpc>
                <a:spcPct val="80000"/>
              </a:lnSpc>
              <a:buFontTx/>
              <a:buNone/>
            </a:pPr>
            <a:r>
              <a:rPr lang="en-US" sz="1600" i="1" dirty="0"/>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9" name="Rectangle 3"/>
          <p:cNvSpPr>
            <a:spLocks noGrp="1" noChangeArrowheads="1"/>
          </p:cNvSpPr>
          <p:nvPr>
            <p:ph type="body" idx="1"/>
          </p:nvPr>
        </p:nvSpPr>
        <p:spPr/>
        <p:txBody>
          <a:bodyPr/>
          <a:lstStyle/>
          <a:p>
            <a:r>
              <a:rPr lang="en-US">
                <a:solidFill>
                  <a:srgbClr val="FF0000"/>
                </a:solidFill>
              </a:rPr>
              <a:t>Our task is then to find an formal rendition of (all premises of) the ontological argument on behalf of Russell in “On Denoting” and show that it is interesting (i.e, all premises are used in the proof of the conclusion), and show that it question begging.</a:t>
            </a:r>
            <a:r>
              <a:rPr lang="en-US"/>
              <a:t> </a:t>
            </a:r>
          </a:p>
          <a:p>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7" name="Rectangle 3"/>
          <p:cNvSpPr>
            <a:spLocks noGrp="1" noChangeArrowheads="1"/>
          </p:cNvSpPr>
          <p:nvPr>
            <p:ph type="body" idx="1"/>
          </p:nvPr>
        </p:nvSpPr>
        <p:spPr/>
        <p:txBody>
          <a:bodyPr/>
          <a:lstStyle/>
          <a:p>
            <a:pPr>
              <a:buFontTx/>
              <a:buNone/>
            </a:pPr>
            <a:r>
              <a:rPr lang="en-US"/>
              <a:t>     Can the Russell </a:t>
            </a:r>
          </a:p>
          <a:p>
            <a:pPr>
              <a:buFontTx/>
              <a:buNone/>
            </a:pPr>
            <a:r>
              <a:rPr lang="en-US"/>
              <a:t>	of </a:t>
            </a:r>
            <a:r>
              <a:rPr lang="en-US" i="1"/>
              <a:t>Principia</a:t>
            </a:r>
            <a:r>
              <a:rPr lang="en-US"/>
              <a:t> transcribe </a:t>
            </a:r>
          </a:p>
          <a:p>
            <a:pPr>
              <a:buFontTx/>
              <a:buNone/>
            </a:pPr>
            <a:r>
              <a:rPr lang="en-US"/>
              <a:t>	the ontological argument </a:t>
            </a:r>
          </a:p>
          <a:p>
            <a:pPr>
              <a:buFontTx/>
              <a:buNone/>
            </a:pPr>
            <a:r>
              <a:rPr lang="en-US"/>
              <a:t>	and find it valid but </a:t>
            </a:r>
          </a:p>
          <a:p>
            <a:pPr>
              <a:buFontTx/>
              <a:buNone/>
            </a:pPr>
            <a:r>
              <a:rPr lang="en-US"/>
              <a:t>   question begging?</a:t>
            </a:r>
          </a:p>
          <a:p>
            <a:endParaRPr lang="en-US"/>
          </a:p>
        </p:txBody>
      </p:sp>
      <p:pic>
        <p:nvPicPr>
          <p:cNvPr id="123911" name="Picture 7" descr="rsse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9138" y="1600200"/>
            <a:ext cx="2541587" cy="3505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5"/>
          <p:cNvSpPr>
            <a:spLocks noGrp="1" noChangeArrowheads="1"/>
          </p:cNvSpPr>
          <p:nvPr>
            <p:ph type="body" idx="1"/>
          </p:nvPr>
        </p:nvSpPr>
        <p:spPr>
          <a:xfrm>
            <a:off x="457200" y="457200"/>
            <a:ext cx="8229600" cy="5668963"/>
          </a:xfrm>
          <a:noFill/>
          <a:ln/>
        </p:spPr>
        <p:txBody>
          <a:bodyPr/>
          <a:lstStyle/>
          <a:p>
            <a:pPr>
              <a:lnSpc>
                <a:spcPct val="80000"/>
              </a:lnSpc>
            </a:pPr>
            <a:r>
              <a:rPr lang="en-US" sz="2400"/>
              <a:t>Recall that </a:t>
            </a:r>
          </a:p>
          <a:p>
            <a:pPr>
              <a:lnSpc>
                <a:spcPct val="80000"/>
              </a:lnSpc>
              <a:buFontTx/>
              <a:buNone/>
            </a:pPr>
            <a:r>
              <a:rPr lang="en-US" sz="2400"/>
              <a:t>		Gz =df (</a:t>
            </a:r>
            <a:r>
              <a:rPr lang="it-IT" sz="2400">
                <a:sym typeface="Symbol" pitchFamily="18" charset="2"/>
              </a:rPr>
              <a:t></a:t>
            </a:r>
            <a:r>
              <a:rPr lang="en-US" sz="2400">
                <a:sym typeface="Symbol" pitchFamily="18" charset="2"/>
              </a:rPr>
              <a:t></a:t>
            </a:r>
            <a:r>
              <a:rPr lang="en-US" sz="2400"/>
              <a:t>)(Positive(</a:t>
            </a:r>
            <a:r>
              <a:rPr lang="en-US" sz="2400">
                <a:sym typeface="Symbol" pitchFamily="18" charset="2"/>
              </a:rPr>
              <a:t></a:t>
            </a:r>
            <a:r>
              <a:rPr lang="en-US" sz="2400" i="1"/>
              <a:t>) </a:t>
            </a:r>
            <a:r>
              <a:rPr lang="en-US" sz="2400">
                <a:sym typeface="Symbol" pitchFamily="18" charset="2"/>
              </a:rPr>
              <a:t></a:t>
            </a:r>
            <a:r>
              <a:rPr lang="en-US" sz="2400"/>
              <a:t> </a:t>
            </a:r>
            <a:r>
              <a:rPr lang="en-US" sz="2400">
                <a:sym typeface="Symbol" pitchFamily="18" charset="2"/>
              </a:rPr>
              <a:t>z</a:t>
            </a:r>
            <a:r>
              <a:rPr lang="en-US" sz="2400"/>
              <a:t>) </a:t>
            </a:r>
          </a:p>
          <a:p>
            <a:pPr>
              <a:lnSpc>
                <a:spcPct val="80000"/>
              </a:lnSpc>
            </a:pPr>
            <a:r>
              <a:rPr lang="en-US" sz="2400"/>
              <a:t>Now consider the following transcription:</a:t>
            </a:r>
          </a:p>
          <a:p>
            <a:pPr>
              <a:lnSpc>
                <a:spcPct val="80000"/>
              </a:lnSpc>
              <a:buFontTx/>
              <a:buNone/>
            </a:pPr>
            <a:r>
              <a:rPr lang="en-US" sz="2400"/>
              <a:t>		(*1)   (</a:t>
            </a:r>
            <a:r>
              <a:rPr lang="it-IT" sz="2400">
                <a:sym typeface="Symbol" pitchFamily="18" charset="2"/>
              </a:rPr>
              <a:t></a:t>
            </a:r>
            <a:r>
              <a:rPr lang="en-US" sz="2400">
                <a:sym typeface="Symbol" pitchFamily="18" charset="2"/>
              </a:rPr>
              <a:t></a:t>
            </a:r>
            <a:r>
              <a:rPr lang="en-US" sz="2400"/>
              <a:t>)(Positive(</a:t>
            </a:r>
            <a:r>
              <a:rPr lang="en-US" sz="2400">
                <a:sym typeface="Symbol" pitchFamily="18" charset="2"/>
              </a:rPr>
              <a:t></a:t>
            </a:r>
            <a:r>
              <a:rPr lang="en-US" sz="2400" i="1"/>
              <a:t>) </a:t>
            </a:r>
            <a:r>
              <a:rPr lang="en-US" sz="2400">
                <a:sym typeface="Symbol" pitchFamily="18" charset="2"/>
              </a:rPr>
              <a:t></a:t>
            </a:r>
            <a:r>
              <a:rPr lang="en-US" sz="2400"/>
              <a:t> [</a:t>
            </a:r>
            <a:r>
              <a:rPr lang="en-US" sz="2400">
                <a:sym typeface="Symbol" pitchFamily="18" charset="2"/>
              </a:rPr>
              <a:t></a:t>
            </a:r>
            <a:r>
              <a:rPr lang="en-US" sz="2400" i="1"/>
              <a:t>x</a:t>
            </a:r>
            <a:r>
              <a:rPr lang="en-US" sz="2400"/>
              <a:t>G</a:t>
            </a:r>
            <a:r>
              <a:rPr lang="en-US" sz="2400" i="1"/>
              <a:t>x</a:t>
            </a:r>
            <a:r>
              <a:rPr lang="en-US" sz="2400"/>
              <a:t>][ </a:t>
            </a:r>
            <a:r>
              <a:rPr lang="en-US" sz="2400">
                <a:sym typeface="Symbol" pitchFamily="18" charset="2"/>
              </a:rPr>
              <a:t></a:t>
            </a:r>
            <a:r>
              <a:rPr lang="en-US" sz="2400" i="1"/>
              <a:t>x</a:t>
            </a:r>
            <a:r>
              <a:rPr lang="en-US" sz="2400"/>
              <a:t>]) </a:t>
            </a:r>
          </a:p>
          <a:p>
            <a:pPr>
              <a:lnSpc>
                <a:spcPct val="80000"/>
              </a:lnSpc>
              <a:buFontTx/>
              <a:buNone/>
            </a:pPr>
            <a:r>
              <a:rPr lang="en-US" sz="2400"/>
              <a:t>		(*2)  G(</a:t>
            </a:r>
            <a:r>
              <a:rPr lang="en-US" sz="2400">
                <a:sym typeface="Symbol" pitchFamily="18" charset="2"/>
              </a:rPr>
              <a:t></a:t>
            </a:r>
            <a:r>
              <a:rPr lang="en-US" sz="2400" i="1"/>
              <a:t>x</a:t>
            </a:r>
            <a:r>
              <a:rPr lang="en-US" sz="2400">
                <a:sym typeface="Symbol" pitchFamily="18" charset="2"/>
              </a:rPr>
              <a:t></a:t>
            </a:r>
            <a:r>
              <a:rPr lang="en-US" sz="2400" i="1"/>
              <a:t>x</a:t>
            </a:r>
            <a:r>
              <a:rPr lang="en-US" sz="2400"/>
              <a:t>) </a:t>
            </a:r>
            <a:r>
              <a:rPr lang="en-US" sz="2400">
                <a:sym typeface="Symbol" pitchFamily="18" charset="2"/>
              </a:rPr>
              <a:t> </a:t>
            </a:r>
            <a:r>
              <a:rPr lang="en-US" sz="2400" baseline="-25000">
                <a:sym typeface="Symbol" pitchFamily="18" charset="2"/>
              </a:rPr>
              <a:t></a:t>
            </a:r>
            <a:r>
              <a:rPr lang="en-US" sz="2400"/>
              <a:t> E!(</a:t>
            </a:r>
            <a:r>
              <a:rPr lang="en-US" sz="2400">
                <a:sym typeface="Symbol" pitchFamily="18" charset="2"/>
              </a:rPr>
              <a:t></a:t>
            </a:r>
            <a:r>
              <a:rPr lang="en-US" sz="2400" i="1"/>
              <a:t>x</a:t>
            </a:r>
            <a:r>
              <a:rPr lang="en-US" sz="2400">
                <a:sym typeface="Symbol" pitchFamily="18" charset="2"/>
              </a:rPr>
              <a:t></a:t>
            </a:r>
            <a:r>
              <a:rPr lang="en-US" sz="2400" i="1"/>
              <a:t>x</a:t>
            </a:r>
            <a:r>
              <a:rPr lang="en-US" sz="2400"/>
              <a:t>) </a:t>
            </a:r>
          </a:p>
          <a:p>
            <a:pPr>
              <a:lnSpc>
                <a:spcPct val="80000"/>
              </a:lnSpc>
              <a:buFontTx/>
              <a:buNone/>
            </a:pPr>
            <a:r>
              <a:rPr lang="en-US" sz="2400"/>
              <a:t> 		Therefore  E!( </a:t>
            </a:r>
            <a:r>
              <a:rPr lang="en-US" sz="2400">
                <a:sym typeface="Symbol" pitchFamily="18" charset="2"/>
              </a:rPr>
              <a:t></a:t>
            </a:r>
            <a:r>
              <a:rPr lang="en-US" sz="2400" i="1"/>
              <a:t>x</a:t>
            </a:r>
            <a:r>
              <a:rPr lang="en-US" sz="2400"/>
              <a:t>G</a:t>
            </a:r>
            <a:r>
              <a:rPr lang="en-US" sz="2400" i="1"/>
              <a:t>x</a:t>
            </a:r>
            <a:r>
              <a:rPr lang="en-US" sz="2400"/>
              <a:t>) </a:t>
            </a:r>
          </a:p>
          <a:p>
            <a:pPr>
              <a:lnSpc>
                <a:spcPct val="80000"/>
              </a:lnSpc>
              <a:buFontTx/>
              <a:buNone/>
            </a:pPr>
            <a:endParaRPr lang="en-US" sz="2400"/>
          </a:p>
          <a:p>
            <a:pPr>
              <a:lnSpc>
                <a:spcPct val="80000"/>
              </a:lnSpc>
              <a:buFontTx/>
              <a:buNone/>
            </a:pPr>
            <a:r>
              <a:rPr lang="en-US" sz="2400"/>
              <a:t>	Note that (*1) has the form G(</a:t>
            </a:r>
            <a:r>
              <a:rPr lang="en-US" sz="2400">
                <a:sym typeface="Symbol" pitchFamily="18" charset="2"/>
              </a:rPr>
              <a:t></a:t>
            </a:r>
            <a:r>
              <a:rPr lang="en-US" sz="2400"/>
              <a:t>xGx) and the description has secondary scope.</a:t>
            </a:r>
          </a:p>
          <a:p>
            <a:pPr>
              <a:lnSpc>
                <a:spcPct val="80000"/>
              </a:lnSpc>
              <a:buFontTx/>
              <a:buNone/>
            </a:pPr>
            <a:r>
              <a:rPr lang="en-US" sz="2400"/>
              <a:t>	The proof of the conclusion is simple, given that there is a genuine property P (being perfect) such that </a:t>
            </a:r>
          </a:p>
          <a:p>
            <a:pPr>
              <a:lnSpc>
                <a:spcPct val="80000"/>
              </a:lnSpc>
              <a:buFontTx/>
              <a:buNone/>
            </a:pPr>
            <a:r>
              <a:rPr lang="en-US" sz="2400"/>
              <a:t>		P</a:t>
            </a:r>
            <a:r>
              <a:rPr lang="en-US" sz="2400" i="1"/>
              <a:t>x </a:t>
            </a:r>
            <a:r>
              <a:rPr lang="en-US" sz="2400">
                <a:sym typeface="Symbol" pitchFamily="18" charset="2"/>
              </a:rPr>
              <a:t></a:t>
            </a:r>
            <a:r>
              <a:rPr lang="en-US" sz="2400" baseline="-25000">
                <a:sym typeface="Symbol" pitchFamily="18" charset="2"/>
              </a:rPr>
              <a:t>x</a:t>
            </a:r>
            <a:r>
              <a:rPr lang="en-US" sz="2400">
                <a:sym typeface="Symbol" pitchFamily="18" charset="2"/>
              </a:rPr>
              <a:t> Gx.</a:t>
            </a:r>
          </a:p>
          <a:p>
            <a:pPr>
              <a:lnSpc>
                <a:spcPct val="80000"/>
              </a:lnSpc>
              <a:buFontTx/>
              <a:buNone/>
            </a:pPr>
            <a:r>
              <a:rPr lang="en-US" sz="2400"/>
              <a:t>	Universally instantiate (*2) to yield </a:t>
            </a:r>
          </a:p>
          <a:p>
            <a:pPr>
              <a:lnSpc>
                <a:spcPct val="80000"/>
              </a:lnSpc>
              <a:buFontTx/>
              <a:buNone/>
            </a:pPr>
            <a:r>
              <a:rPr lang="en-US" sz="2400"/>
              <a:t>		G(</a:t>
            </a:r>
            <a:r>
              <a:rPr lang="en-US" sz="2400">
                <a:sym typeface="Symbol" pitchFamily="18" charset="2"/>
              </a:rPr>
              <a:t></a:t>
            </a:r>
            <a:r>
              <a:rPr lang="en-US" sz="2400" i="1"/>
              <a:t>x</a:t>
            </a:r>
            <a:r>
              <a:rPr lang="en-US" sz="2400"/>
              <a:t>P</a:t>
            </a:r>
            <a:r>
              <a:rPr lang="en-US" sz="2400" i="1"/>
              <a:t>x</a:t>
            </a:r>
            <a:r>
              <a:rPr lang="en-US" sz="2400"/>
              <a:t>) </a:t>
            </a:r>
            <a:r>
              <a:rPr lang="en-US" sz="2400">
                <a:sym typeface="Symbol" pitchFamily="18" charset="2"/>
              </a:rPr>
              <a:t></a:t>
            </a:r>
            <a:r>
              <a:rPr lang="en-US" sz="2400"/>
              <a:t> E!(</a:t>
            </a:r>
            <a:r>
              <a:rPr lang="en-US" sz="2400">
                <a:sym typeface="Symbol" pitchFamily="18" charset="2"/>
              </a:rPr>
              <a:t></a:t>
            </a:r>
            <a:r>
              <a:rPr lang="en-US" sz="2400" i="1"/>
              <a:t>x</a:t>
            </a:r>
            <a:r>
              <a:rPr lang="en-US" sz="2400"/>
              <a:t>P</a:t>
            </a:r>
            <a:r>
              <a:rPr lang="en-US" sz="2400" i="1"/>
              <a:t>x</a:t>
            </a:r>
            <a:r>
              <a:rPr lang="en-US" sz="2400"/>
              <a:t>).</a:t>
            </a:r>
          </a:p>
          <a:p>
            <a:pPr>
              <a:lnSpc>
                <a:spcPct val="80000"/>
              </a:lnSpc>
              <a:buFontTx/>
              <a:buNone/>
            </a:pPr>
            <a:r>
              <a:rPr lang="en-US" sz="2400"/>
              <a:t>	By a little logic we have: G(</a:t>
            </a:r>
            <a:r>
              <a:rPr lang="en-US" sz="2400">
                <a:sym typeface="Symbol" pitchFamily="18" charset="2"/>
              </a:rPr>
              <a:t></a:t>
            </a:r>
            <a:r>
              <a:rPr lang="en-US" sz="2400" i="1"/>
              <a:t>xGx</a:t>
            </a:r>
            <a:r>
              <a:rPr lang="en-US" sz="2400"/>
              <a:t>) </a:t>
            </a:r>
            <a:r>
              <a:rPr lang="en-US" sz="2400">
                <a:sym typeface="Symbol" pitchFamily="18" charset="2"/>
              </a:rPr>
              <a:t></a:t>
            </a:r>
            <a:r>
              <a:rPr lang="en-US" sz="2400"/>
              <a:t> E!(</a:t>
            </a:r>
            <a:r>
              <a:rPr lang="en-US" sz="2400">
                <a:sym typeface="Symbol" pitchFamily="18" charset="2"/>
              </a:rPr>
              <a:t></a:t>
            </a:r>
            <a:r>
              <a:rPr lang="en-US" sz="2400" i="1"/>
              <a:t>x</a:t>
            </a:r>
            <a:r>
              <a:rPr lang="en-US" sz="2400"/>
              <a:t>P</a:t>
            </a:r>
            <a:r>
              <a:rPr lang="en-US" sz="2400" i="1"/>
              <a:t>x</a:t>
            </a:r>
            <a:r>
              <a:rPr lang="en-US" sz="2400"/>
              <a:t>). Thus from premise (1) and modus ponens we have the conclusion. </a:t>
            </a:r>
          </a:p>
          <a:p>
            <a:pPr>
              <a:lnSpc>
                <a:spcPct val="80000"/>
              </a:lnSpc>
              <a:buFontTx/>
              <a:buNone/>
            </a:pPr>
            <a:endParaRPr lang="en-US" sz="2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Grp="1" noChangeArrowheads="1"/>
          </p:cNvSpPr>
          <p:nvPr>
            <p:ph type="body" idx="1"/>
          </p:nvPr>
        </p:nvSpPr>
        <p:spPr>
          <a:xfrm>
            <a:off x="457200" y="838200"/>
            <a:ext cx="8229600" cy="5287963"/>
          </a:xfrm>
        </p:spPr>
        <p:txBody>
          <a:bodyPr/>
          <a:lstStyle/>
          <a:p>
            <a:pPr>
              <a:lnSpc>
                <a:spcPct val="80000"/>
              </a:lnSpc>
            </a:pPr>
            <a:r>
              <a:rPr lang="en-US" sz="2800"/>
              <a:t>God is that, than which nothing greater can be conceived.… And [God] assuredly exists so truly, that it cannot be conceived not to exist. For, it is possible to conceive of a being which cannot be conceived not to exist; and this is greater than one which can be conceived not to exist. Hence, if that, than which nothing greater can be conceived, can be conceived not to exist, it is not that, than which nothing greater can be conceived. But this is an irreconcilable contradiction. There is, then, so truly a being than which nothing greater can be conceived to exist, that it cannot even be conceived not to exist; and this being thou art, O Lord, our God.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457200" y="609600"/>
            <a:ext cx="8229600" cy="5516563"/>
          </a:xfrm>
        </p:spPr>
        <p:txBody>
          <a:bodyPr/>
          <a:lstStyle/>
          <a:p>
            <a:pPr>
              <a:lnSpc>
                <a:spcPct val="90000"/>
              </a:lnSpc>
            </a:pPr>
            <a:r>
              <a:rPr lang="en-US" sz="2400"/>
              <a:t>Observe that in premise (1) the definite description has a secondary occurrence. Thus we need the second premise to arrive at the conclusion. So far so good.</a:t>
            </a:r>
          </a:p>
          <a:p>
            <a:pPr>
              <a:lnSpc>
                <a:spcPct val="90000"/>
              </a:lnSpc>
            </a:pPr>
            <a:r>
              <a:rPr lang="en-US" sz="2400"/>
              <a:t>Now it might be objected that according to (1) each positive property is such that there is a unique entity which is G that has it.  Advocates of the ontological argument maintain that there is but one God, not one for each positive property. </a:t>
            </a:r>
          </a:p>
          <a:p>
            <a:pPr>
              <a:lnSpc>
                <a:spcPct val="90000"/>
              </a:lnSpc>
            </a:pPr>
            <a:r>
              <a:rPr lang="en-US" sz="2400"/>
              <a:t>But this difficulty is easily resolved for we can prove that </a:t>
            </a:r>
          </a:p>
          <a:p>
            <a:pPr>
              <a:lnSpc>
                <a:spcPct val="90000"/>
              </a:lnSpc>
              <a:buFontTx/>
              <a:buNone/>
            </a:pPr>
            <a:r>
              <a:rPr lang="en-US" sz="2400"/>
              <a:t>		(</a:t>
            </a:r>
            <a:r>
              <a:rPr lang="en-US" sz="2400">
                <a:sym typeface="Symbol" pitchFamily="18" charset="2"/>
              </a:rPr>
              <a:t></a:t>
            </a:r>
            <a:r>
              <a:rPr lang="en-US" sz="2400" i="1"/>
              <a:t>x</a:t>
            </a:r>
            <a:r>
              <a:rPr lang="en-US" sz="2400"/>
              <a:t>)(</a:t>
            </a:r>
            <a:r>
              <a:rPr lang="en-US" sz="2400">
                <a:sym typeface="Symbol" pitchFamily="18" charset="2"/>
              </a:rPr>
              <a:t></a:t>
            </a:r>
            <a:r>
              <a:rPr lang="en-US" sz="2400" i="1"/>
              <a:t>y</a:t>
            </a:r>
            <a:r>
              <a:rPr lang="en-US" sz="2400"/>
              <a:t>)(G</a:t>
            </a:r>
            <a:r>
              <a:rPr lang="en-US" sz="2400" i="1"/>
              <a:t>x</a:t>
            </a:r>
            <a:r>
              <a:rPr lang="en-US" sz="2400"/>
              <a:t> &amp; G</a:t>
            </a:r>
            <a:r>
              <a:rPr lang="en-US" sz="2400" i="1"/>
              <a:t>y</a:t>
            </a:r>
            <a:r>
              <a:rPr lang="en-US" sz="2400"/>
              <a:t> </a:t>
            </a:r>
            <a:r>
              <a:rPr lang="en-US" sz="2400">
                <a:sym typeface="Symbol" pitchFamily="18" charset="2"/>
              </a:rPr>
              <a:t></a:t>
            </a:r>
            <a:r>
              <a:rPr lang="en-US" sz="2400"/>
              <a:t>  </a:t>
            </a:r>
            <a:r>
              <a:rPr lang="en-US" sz="2400" i="1"/>
              <a:t>x = y</a:t>
            </a:r>
            <a:r>
              <a:rPr lang="en-US" sz="2400"/>
              <a:t>). </a:t>
            </a:r>
          </a:p>
          <a:p>
            <a:pPr>
              <a:lnSpc>
                <a:spcPct val="90000"/>
              </a:lnSpc>
              <a:buFontTx/>
              <a:buNone/>
            </a:pPr>
            <a:r>
              <a:rPr lang="en-US" sz="2400"/>
              <a:t>	We can get this by simply assuming </a:t>
            </a:r>
          </a:p>
          <a:p>
            <a:pPr>
              <a:lnSpc>
                <a:spcPct val="90000"/>
              </a:lnSpc>
              <a:buFontTx/>
              <a:buNone/>
            </a:pPr>
            <a:r>
              <a:rPr lang="en-US" sz="2400"/>
              <a:t>		 (</a:t>
            </a:r>
            <a:r>
              <a:rPr lang="it-IT" sz="2400">
                <a:sym typeface="Symbol" pitchFamily="18" charset="2"/>
              </a:rPr>
              <a:t>y</a:t>
            </a:r>
            <a:r>
              <a:rPr lang="en-US" sz="2400"/>
              <a:t>)(Gy </a:t>
            </a:r>
            <a:r>
              <a:rPr lang="en-US" sz="2400">
                <a:sym typeface="Symbol" pitchFamily="18" charset="2"/>
              </a:rPr>
              <a:t></a:t>
            </a:r>
            <a:r>
              <a:rPr lang="en-US" sz="2400"/>
              <a:t> x^ =y)</a:t>
            </a:r>
          </a:p>
          <a:p>
            <a:pPr>
              <a:lnSpc>
                <a:spcPct val="90000"/>
              </a:lnSpc>
              <a:buFontTx/>
              <a:buNone/>
            </a:pPr>
            <a:r>
              <a:rPr lang="en-US" sz="2400" i="1"/>
              <a:t>	</a:t>
            </a:r>
            <a:r>
              <a:rPr lang="en-US" sz="2400"/>
              <a:t>is a positive property. That is, it is a goodness making property that there is at most one entity that is G.</a:t>
            </a:r>
          </a:p>
          <a:p>
            <a:pPr>
              <a:lnSpc>
                <a:spcPct val="90000"/>
              </a:lnSpc>
              <a:buFontTx/>
              <a:buNone/>
            </a:pPr>
            <a:endParaRPr lang="en-US" sz="2400" i="1"/>
          </a:p>
          <a:p>
            <a:pPr>
              <a:lnSpc>
                <a:spcPct val="90000"/>
              </a:lnSpc>
            </a:pPr>
            <a:endParaRPr lang="en-US" sz="24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3"/>
          <p:cNvSpPr>
            <a:spLocks noGrp="1" noChangeArrowheads="1"/>
          </p:cNvSpPr>
          <p:nvPr>
            <p:ph type="body" idx="1"/>
          </p:nvPr>
        </p:nvSpPr>
        <p:spPr>
          <a:xfrm>
            <a:off x="457200" y="685800"/>
            <a:ext cx="8229600" cy="5440363"/>
          </a:xfrm>
        </p:spPr>
        <p:txBody>
          <a:bodyPr/>
          <a:lstStyle/>
          <a:p>
            <a:r>
              <a:rPr lang="en-US" sz="2800" dirty="0"/>
              <a:t>How exactly does the argument beg the question?  </a:t>
            </a:r>
          </a:p>
          <a:p>
            <a:r>
              <a:rPr lang="en-US" sz="2800" dirty="0"/>
              <a:t>Not all valid arguments beg the question. </a:t>
            </a:r>
            <a:r>
              <a:rPr lang="en-US" sz="2800" dirty="0" smtClean="0"/>
              <a:t>The issue is difficult. But let us require, for the present discussion, that to beg the question, the conclusion must be </a:t>
            </a:r>
            <a:r>
              <a:rPr lang="en-US" sz="2800" dirty="0" smtClean="0">
                <a:solidFill>
                  <a:srgbClr val="FF0000"/>
                </a:solidFill>
              </a:rPr>
              <a:t>logically </a:t>
            </a:r>
            <a:r>
              <a:rPr lang="en-US" sz="2800" dirty="0">
                <a:solidFill>
                  <a:srgbClr val="FF0000"/>
                </a:solidFill>
              </a:rPr>
              <a:t>equivalent</a:t>
            </a:r>
            <a:r>
              <a:rPr lang="en-US" sz="2800" dirty="0"/>
              <a:t> to one of the premises. </a:t>
            </a:r>
          </a:p>
          <a:p>
            <a:r>
              <a:rPr lang="en-US" sz="2800" dirty="0"/>
              <a:t>In Russell’s analysis of the ontological argument the conclusion is logically equivalent to the first premise. This is interesting because the first premise has its definite description in a secondary scope.</a:t>
            </a:r>
            <a:endParaRPr lang="en-US" sz="2800" dirty="0">
              <a:sym typeface="Symbol" pitchFamily="18" charset="2"/>
            </a:endParaRPr>
          </a:p>
          <a:p>
            <a:endParaRPr lang="en-US" sz="2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3" name="Rectangle 3"/>
          <p:cNvSpPr>
            <a:spLocks noGrp="1" noChangeArrowheads="1"/>
          </p:cNvSpPr>
          <p:nvPr>
            <p:ph type="body" idx="1"/>
          </p:nvPr>
        </p:nvSpPr>
        <p:spPr>
          <a:xfrm>
            <a:off x="457200" y="457200"/>
            <a:ext cx="8229600" cy="5668963"/>
          </a:xfrm>
        </p:spPr>
        <p:txBody>
          <a:bodyPr/>
          <a:lstStyle/>
          <a:p>
            <a:pPr>
              <a:buFontTx/>
              <a:buNone/>
            </a:pPr>
            <a:r>
              <a:rPr lang="en-US" b="1" u="sng" dirty="0" smtClean="0"/>
              <a:t>Proof</a:t>
            </a:r>
            <a:r>
              <a:rPr lang="en-US" dirty="0" smtClean="0"/>
              <a:t>: </a:t>
            </a:r>
            <a:r>
              <a:rPr lang="en-US" dirty="0">
                <a:sym typeface="Symbol" pitchFamily="18" charset="2"/>
              </a:rPr>
              <a:t>G(</a:t>
            </a:r>
            <a:r>
              <a:rPr lang="en-US" i="1" dirty="0" err="1"/>
              <a:t>x</a:t>
            </a:r>
            <a:r>
              <a:rPr lang="en-US" dirty="0" err="1"/>
              <a:t>G</a:t>
            </a:r>
            <a:r>
              <a:rPr lang="en-US" i="1" dirty="0" err="1"/>
              <a:t>x</a:t>
            </a:r>
            <a:r>
              <a:rPr lang="en-US" dirty="0"/>
              <a:t>) </a:t>
            </a:r>
            <a:r>
              <a:rPr lang="en-US" dirty="0">
                <a:sym typeface="Symbol" pitchFamily="18" charset="2"/>
              </a:rPr>
              <a:t> E!(</a:t>
            </a:r>
            <a:r>
              <a:rPr lang="en-US" i="1" dirty="0" err="1"/>
              <a:t>x</a:t>
            </a:r>
            <a:r>
              <a:rPr lang="en-US" dirty="0" err="1"/>
              <a:t>G</a:t>
            </a:r>
            <a:r>
              <a:rPr lang="en-US" i="1" dirty="0" err="1"/>
              <a:t>x</a:t>
            </a:r>
            <a:r>
              <a:rPr lang="en-US" dirty="0"/>
              <a:t>)</a:t>
            </a:r>
          </a:p>
          <a:p>
            <a:pPr>
              <a:buFontTx/>
              <a:buNone/>
            </a:pPr>
            <a:r>
              <a:rPr lang="en-US" dirty="0"/>
              <a:t> (</a:t>
            </a:r>
            <a:r>
              <a:rPr lang="it-IT" dirty="0">
                <a:sym typeface="Symbol" pitchFamily="18" charset="2"/>
              </a:rPr>
              <a:t></a:t>
            </a:r>
            <a:r>
              <a:rPr lang="en-US" dirty="0">
                <a:sym typeface="Symbol" pitchFamily="18" charset="2"/>
              </a:rPr>
              <a:t></a:t>
            </a:r>
            <a:r>
              <a:rPr lang="en-US" dirty="0"/>
              <a:t>)(Positive(</a:t>
            </a:r>
            <a:r>
              <a:rPr lang="en-US" dirty="0">
                <a:sym typeface="Symbol" pitchFamily="18" charset="2"/>
              </a:rPr>
              <a:t></a:t>
            </a:r>
            <a:r>
              <a:rPr lang="en-US" i="1" dirty="0"/>
              <a:t>) </a:t>
            </a:r>
            <a:r>
              <a:rPr lang="en-US" dirty="0">
                <a:sym typeface="Symbol" pitchFamily="18" charset="2"/>
              </a:rPr>
              <a:t></a:t>
            </a:r>
            <a:r>
              <a:rPr lang="en-US" dirty="0"/>
              <a:t> [</a:t>
            </a:r>
            <a:r>
              <a:rPr lang="en-US" dirty="0">
                <a:sym typeface="Symbol" pitchFamily="18" charset="2"/>
              </a:rPr>
              <a:t></a:t>
            </a:r>
            <a:r>
              <a:rPr lang="en-US" i="1" dirty="0" err="1"/>
              <a:t>x</a:t>
            </a:r>
            <a:r>
              <a:rPr lang="en-US" dirty="0" err="1"/>
              <a:t>G</a:t>
            </a:r>
            <a:r>
              <a:rPr lang="en-US" i="1" dirty="0" err="1"/>
              <a:t>x</a:t>
            </a:r>
            <a:r>
              <a:rPr lang="en-US" dirty="0"/>
              <a:t>][</a:t>
            </a:r>
            <a:r>
              <a:rPr lang="en-US" dirty="0">
                <a:sym typeface="Symbol" pitchFamily="18" charset="2"/>
              </a:rPr>
              <a:t></a:t>
            </a:r>
            <a:r>
              <a:rPr lang="en-US" i="1" dirty="0"/>
              <a:t>x</a:t>
            </a:r>
            <a:r>
              <a:rPr lang="en-US" dirty="0"/>
              <a:t>]) </a:t>
            </a:r>
            <a:r>
              <a:rPr lang="en-US" dirty="0">
                <a:sym typeface="Symbol" pitchFamily="18" charset="2"/>
              </a:rPr>
              <a:t> E!(</a:t>
            </a:r>
            <a:r>
              <a:rPr lang="en-US" i="1" dirty="0" err="1"/>
              <a:t>x</a:t>
            </a:r>
            <a:r>
              <a:rPr lang="en-US" dirty="0" err="1"/>
              <a:t>G</a:t>
            </a:r>
            <a:r>
              <a:rPr lang="en-US" i="1" dirty="0" err="1"/>
              <a:t>x</a:t>
            </a:r>
            <a:r>
              <a:rPr lang="en-US" dirty="0"/>
              <a:t>)</a:t>
            </a:r>
            <a:endParaRPr lang="en-US" dirty="0">
              <a:sym typeface="Symbol" pitchFamily="18" charset="2"/>
            </a:endParaRPr>
          </a:p>
          <a:p>
            <a:r>
              <a:rPr lang="en-US" dirty="0"/>
              <a:t>For left to right, we have the proof of the ontological argument (relying on its second premise being a logical truth).</a:t>
            </a:r>
          </a:p>
          <a:p>
            <a:r>
              <a:rPr lang="en-US" dirty="0"/>
              <a:t> For right to left, assume </a:t>
            </a:r>
            <a:r>
              <a:rPr lang="en-US" dirty="0">
                <a:sym typeface="Symbol" pitchFamily="18" charset="2"/>
              </a:rPr>
              <a:t>E!(</a:t>
            </a:r>
            <a:r>
              <a:rPr lang="en-US" i="1" dirty="0" err="1"/>
              <a:t>x</a:t>
            </a:r>
            <a:r>
              <a:rPr lang="en-US" dirty="0" err="1"/>
              <a:t>G</a:t>
            </a:r>
            <a:r>
              <a:rPr lang="en-US" i="1" dirty="0" err="1"/>
              <a:t>x</a:t>
            </a:r>
            <a:r>
              <a:rPr lang="en-US" dirty="0"/>
              <a:t>)</a:t>
            </a:r>
          </a:p>
          <a:p>
            <a:pPr>
              <a:buFontTx/>
              <a:buNone/>
            </a:pPr>
            <a:r>
              <a:rPr lang="en-US" dirty="0"/>
              <a:t>    It follows that </a:t>
            </a:r>
            <a:r>
              <a:rPr lang="en-US" dirty="0">
                <a:sym typeface="Symbol" pitchFamily="18" charset="2"/>
              </a:rPr>
              <a:t>G(</a:t>
            </a:r>
            <a:r>
              <a:rPr lang="en-US" i="1" dirty="0" err="1"/>
              <a:t>x</a:t>
            </a:r>
            <a:r>
              <a:rPr lang="en-US" dirty="0" err="1"/>
              <a:t>G</a:t>
            </a:r>
            <a:r>
              <a:rPr lang="en-US" i="1" dirty="0" err="1"/>
              <a:t>x</a:t>
            </a:r>
            <a:r>
              <a:rPr lang="en-US" dirty="0"/>
              <a:t>).</a:t>
            </a:r>
          </a:p>
          <a:p>
            <a:pPr>
              <a:buFontTx/>
              <a:buNone/>
            </a:pP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4191000" y="685800"/>
            <a:ext cx="4495800" cy="5440363"/>
          </a:xfrm>
        </p:spPr>
        <p:txBody>
          <a:bodyPr/>
          <a:lstStyle/>
          <a:p>
            <a:r>
              <a:rPr lang="en-US" sz="2800"/>
              <a:t>The status of premise (*2) as a </a:t>
            </a:r>
            <a:r>
              <a:rPr lang="en-US" sz="2800" i="1"/>
              <a:t>logical truth</a:t>
            </a:r>
            <a:r>
              <a:rPr lang="en-US" sz="2800"/>
              <a:t> is central to Russell’s diagnosis that the argument is question begging.  If premise (*2) were contingent then the first premise is not </a:t>
            </a:r>
            <a:r>
              <a:rPr lang="en-US" sz="2800">
                <a:solidFill>
                  <a:srgbClr val="FF0000"/>
                </a:solidFill>
              </a:rPr>
              <a:t>logically</a:t>
            </a:r>
            <a:r>
              <a:rPr lang="en-US" sz="2800"/>
              <a:t> equivalent to the conclusion. The argument would not longer beg the question. </a:t>
            </a:r>
          </a:p>
        </p:txBody>
      </p:sp>
      <p:pic>
        <p:nvPicPr>
          <p:cNvPr id="25604" name="Picture 4" descr="Russell19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701675"/>
            <a:ext cx="4191000" cy="31210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3"/>
          <p:cNvSpPr>
            <a:spLocks noGrp="1" noChangeArrowheads="1"/>
          </p:cNvSpPr>
          <p:nvPr>
            <p:ph type="body" idx="1"/>
          </p:nvPr>
        </p:nvSpPr>
        <p:spPr>
          <a:xfrm>
            <a:off x="457200" y="685800"/>
            <a:ext cx="8229600" cy="5867400"/>
          </a:xfrm>
        </p:spPr>
        <p:txBody>
          <a:bodyPr/>
          <a:lstStyle/>
          <a:p>
            <a:r>
              <a:rPr lang="en-US" sz="2800"/>
              <a:t>Is (*2) a logical truth?  </a:t>
            </a:r>
          </a:p>
          <a:p>
            <a:r>
              <a:rPr lang="en-US" sz="2800"/>
              <a:t>Recall that we have:</a:t>
            </a:r>
          </a:p>
          <a:p>
            <a:pPr>
              <a:buFontTx/>
              <a:buNone/>
            </a:pPr>
            <a:r>
              <a:rPr lang="en-US" sz="2800"/>
              <a:t>	(*2)   G(</a:t>
            </a:r>
            <a:r>
              <a:rPr lang="en-US" sz="2800">
                <a:sym typeface="Symbol" pitchFamily="18" charset="2"/>
              </a:rPr>
              <a:t></a:t>
            </a:r>
            <a:r>
              <a:rPr lang="en-US" sz="2800" i="1"/>
              <a:t>x</a:t>
            </a:r>
            <a:r>
              <a:rPr lang="en-US" sz="2800">
                <a:sym typeface="Symbol" pitchFamily="18" charset="2"/>
              </a:rPr>
              <a:t></a:t>
            </a:r>
            <a:r>
              <a:rPr lang="en-US" sz="2800" i="1"/>
              <a:t>x</a:t>
            </a:r>
            <a:r>
              <a:rPr lang="en-US" sz="2800"/>
              <a:t>) </a:t>
            </a:r>
            <a:r>
              <a:rPr lang="en-US" sz="2800">
                <a:sym typeface="Symbol" pitchFamily="18" charset="2"/>
              </a:rPr>
              <a:t> </a:t>
            </a:r>
            <a:r>
              <a:rPr lang="en-US" sz="2800" baseline="-25000">
                <a:sym typeface="Symbol" pitchFamily="18" charset="2"/>
              </a:rPr>
              <a:t></a:t>
            </a:r>
            <a:r>
              <a:rPr lang="en-US" sz="2800"/>
              <a:t> E!(</a:t>
            </a:r>
            <a:r>
              <a:rPr lang="en-US" sz="2800">
                <a:sym typeface="Symbol" pitchFamily="18" charset="2"/>
              </a:rPr>
              <a:t></a:t>
            </a:r>
            <a:r>
              <a:rPr lang="en-US" sz="2800" i="1"/>
              <a:t>x</a:t>
            </a:r>
            <a:r>
              <a:rPr lang="en-US" sz="2800">
                <a:sym typeface="Symbol" pitchFamily="18" charset="2"/>
              </a:rPr>
              <a:t></a:t>
            </a:r>
            <a:r>
              <a:rPr lang="en-US" sz="2800" i="1"/>
              <a:t>x</a:t>
            </a:r>
            <a:r>
              <a:rPr lang="en-US" sz="2800"/>
              <a:t>) </a:t>
            </a:r>
          </a:p>
          <a:p>
            <a:pPr>
              <a:buFontTx/>
              <a:buNone/>
            </a:pPr>
            <a:r>
              <a:rPr lang="en-US" sz="2800"/>
              <a:t>	     i.e., (</a:t>
            </a:r>
            <a:r>
              <a:rPr lang="it-IT" sz="2800">
                <a:sym typeface="Symbol" pitchFamily="18" charset="2"/>
              </a:rPr>
              <a:t></a:t>
            </a:r>
            <a:r>
              <a:rPr lang="en-US" sz="2800">
                <a:sym typeface="Symbol" pitchFamily="18" charset="2"/>
              </a:rPr>
              <a:t></a:t>
            </a:r>
            <a:r>
              <a:rPr lang="en-US" sz="2800"/>
              <a:t>)( Positive(</a:t>
            </a:r>
            <a:r>
              <a:rPr lang="en-US" sz="2800">
                <a:sym typeface="Symbol" pitchFamily="18" charset="2"/>
              </a:rPr>
              <a:t>)</a:t>
            </a:r>
            <a:r>
              <a:rPr lang="en-US" sz="2800" i="1"/>
              <a:t>  </a:t>
            </a:r>
            <a:r>
              <a:rPr lang="en-US" sz="2800">
                <a:sym typeface="Symbol" pitchFamily="18" charset="2"/>
              </a:rPr>
              <a:t></a:t>
            </a:r>
            <a:r>
              <a:rPr lang="en-US" sz="2800"/>
              <a:t> [</a:t>
            </a:r>
            <a:r>
              <a:rPr lang="en-US" sz="2800">
                <a:sym typeface="Symbol" pitchFamily="18" charset="2"/>
              </a:rPr>
              <a:t></a:t>
            </a:r>
            <a:r>
              <a:rPr lang="en-US" sz="2800" i="1"/>
              <a:t>x</a:t>
            </a:r>
            <a:r>
              <a:rPr lang="en-US" sz="2800">
                <a:sym typeface="Symbol" pitchFamily="18" charset="2"/>
              </a:rPr>
              <a:t></a:t>
            </a:r>
            <a:r>
              <a:rPr lang="en-US" sz="2800" i="1"/>
              <a:t>x</a:t>
            </a:r>
            <a:r>
              <a:rPr lang="en-US" sz="2800"/>
              <a:t>][ </a:t>
            </a:r>
            <a:r>
              <a:rPr lang="en-US" sz="2800">
                <a:sym typeface="Symbol" pitchFamily="18" charset="2"/>
              </a:rPr>
              <a:t></a:t>
            </a:r>
            <a:r>
              <a:rPr lang="en-US" sz="2800" i="1"/>
              <a:t>x</a:t>
            </a:r>
            <a:r>
              <a:rPr lang="en-US" sz="2800"/>
              <a:t>] ) </a:t>
            </a:r>
          </a:p>
          <a:p>
            <a:pPr>
              <a:buFontTx/>
              <a:buNone/>
            </a:pPr>
            <a:r>
              <a:rPr lang="en-US" sz="2800">
                <a:sym typeface="Symbol" pitchFamily="18" charset="2"/>
              </a:rPr>
              <a:t>						 </a:t>
            </a:r>
            <a:r>
              <a:rPr lang="en-US" sz="2800" baseline="-25000">
                <a:sym typeface="Symbol" pitchFamily="18" charset="2"/>
              </a:rPr>
              <a:t> 	</a:t>
            </a:r>
            <a:r>
              <a:rPr lang="en-US" sz="2800"/>
              <a:t>E!(</a:t>
            </a:r>
            <a:r>
              <a:rPr lang="en-US" sz="2800">
                <a:sym typeface="Symbol" pitchFamily="18" charset="2"/>
              </a:rPr>
              <a:t></a:t>
            </a:r>
            <a:r>
              <a:rPr lang="en-US" sz="2800" i="1"/>
              <a:t>x</a:t>
            </a:r>
            <a:r>
              <a:rPr lang="en-US" sz="2800">
                <a:sym typeface="Symbol" pitchFamily="18" charset="2"/>
              </a:rPr>
              <a:t></a:t>
            </a:r>
            <a:r>
              <a:rPr lang="en-US" sz="2800" i="1"/>
              <a:t>x</a:t>
            </a:r>
            <a:r>
              <a:rPr lang="en-US" sz="2800"/>
              <a:t>)</a:t>
            </a:r>
          </a:p>
          <a:p>
            <a:pPr>
              <a:buFontTx/>
              <a:buNone/>
            </a:pPr>
            <a:r>
              <a:rPr lang="en-US" sz="2800"/>
              <a:t>	If it is logically true that there is a positive property, then we have a simple proof of (*2). If there is a positive property F and the antecedent holds. So simply instantiate to F and we get [</a:t>
            </a:r>
            <a:r>
              <a:rPr lang="en-US" sz="2800">
                <a:sym typeface="Symbol" pitchFamily="18" charset="2"/>
              </a:rPr>
              <a:t></a:t>
            </a:r>
            <a:r>
              <a:rPr lang="en-US" sz="2800" i="1"/>
              <a:t>x</a:t>
            </a:r>
            <a:r>
              <a:rPr lang="en-US" sz="2800">
                <a:sym typeface="Symbol" pitchFamily="18" charset="2"/>
              </a:rPr>
              <a:t></a:t>
            </a:r>
            <a:r>
              <a:rPr lang="en-US" sz="2800" i="1"/>
              <a:t>x</a:t>
            </a:r>
            <a:r>
              <a:rPr lang="en-US" sz="2800"/>
              <a:t>][ F</a:t>
            </a:r>
            <a:r>
              <a:rPr lang="en-US" sz="2800" i="1"/>
              <a:t>x</a:t>
            </a:r>
            <a:r>
              <a:rPr lang="en-US" sz="2800"/>
              <a:t>]. From this it follows that E!(</a:t>
            </a:r>
            <a:r>
              <a:rPr lang="en-US" sz="2800">
                <a:sym typeface="Symbol" pitchFamily="18" charset="2"/>
              </a:rPr>
              <a:t></a:t>
            </a:r>
            <a:r>
              <a:rPr lang="en-US" sz="2800" i="1"/>
              <a:t>x</a:t>
            </a:r>
            <a:r>
              <a:rPr lang="en-US" sz="2800">
                <a:sym typeface="Symbol" pitchFamily="18" charset="2"/>
              </a:rPr>
              <a:t></a:t>
            </a:r>
            <a:r>
              <a:rPr lang="en-US" sz="2800" i="1"/>
              <a:t>x</a:t>
            </a:r>
            <a:r>
              <a:rPr lang="en-US" sz="2800"/>
              <a:t>). Then universally generalize to get (*2).</a:t>
            </a:r>
          </a:p>
          <a:p>
            <a:pPr>
              <a:buFontTx/>
              <a:buNone/>
            </a:pPr>
            <a:r>
              <a:rPr lang="en-US" sz="2800"/>
              <a:t>	 	</a:t>
            </a:r>
          </a:p>
          <a:p>
            <a:pPr>
              <a:buFontTx/>
              <a:buNone/>
            </a:pPr>
            <a:endParaRPr lang="en-US" sz="2800"/>
          </a:p>
          <a:p>
            <a:endParaRPr lang="en-US" sz="28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3"/>
          <p:cNvSpPr>
            <a:spLocks noGrp="1" noChangeArrowheads="1"/>
          </p:cNvSpPr>
          <p:nvPr>
            <p:ph type="body" idx="1"/>
          </p:nvPr>
        </p:nvSpPr>
        <p:spPr>
          <a:xfrm>
            <a:off x="457200" y="685800"/>
            <a:ext cx="8229600" cy="5440363"/>
          </a:xfrm>
        </p:spPr>
        <p:txBody>
          <a:bodyPr/>
          <a:lstStyle/>
          <a:p>
            <a:pPr>
              <a:lnSpc>
                <a:spcPct val="90000"/>
              </a:lnSpc>
            </a:pPr>
            <a:r>
              <a:rPr lang="en-US" dirty="0"/>
              <a:t>But now it might be objected that</a:t>
            </a:r>
            <a:r>
              <a:rPr lang="en-US" dirty="0">
                <a:solidFill>
                  <a:srgbClr val="FF0000"/>
                </a:solidFill>
              </a:rPr>
              <a:t> </a:t>
            </a:r>
            <a:r>
              <a:rPr lang="en-US" dirty="0"/>
              <a:t>if it is a logical truth that there is at least one positive property </a:t>
            </a:r>
            <a:r>
              <a:rPr lang="en-US" dirty="0">
                <a:sym typeface="Symbol" pitchFamily="18" charset="2"/>
              </a:rPr>
              <a:t></a:t>
            </a:r>
            <a:r>
              <a:rPr lang="en-US" dirty="0"/>
              <a:t> then premise (*1) yields [</a:t>
            </a:r>
            <a:r>
              <a:rPr lang="en-US" dirty="0">
                <a:sym typeface="Symbol" pitchFamily="18" charset="2"/>
              </a:rPr>
              <a:t></a:t>
            </a:r>
            <a:r>
              <a:rPr lang="en-US" i="1" dirty="0" err="1"/>
              <a:t>x</a:t>
            </a:r>
            <a:r>
              <a:rPr lang="en-US" dirty="0" err="1"/>
              <a:t>G</a:t>
            </a:r>
            <a:r>
              <a:rPr lang="en-US" i="1" dirty="0" err="1"/>
              <a:t>x</a:t>
            </a:r>
            <a:r>
              <a:rPr lang="en-US" dirty="0"/>
              <a:t>][</a:t>
            </a:r>
            <a:r>
              <a:rPr lang="en-US" dirty="0">
                <a:sym typeface="Symbol" pitchFamily="18" charset="2"/>
              </a:rPr>
              <a:t></a:t>
            </a:r>
            <a:r>
              <a:rPr lang="en-US" i="1" dirty="0"/>
              <a:t>x</a:t>
            </a:r>
            <a:r>
              <a:rPr lang="en-US" dirty="0"/>
              <a:t>]. This is a primary occurrence of the description.</a:t>
            </a:r>
          </a:p>
          <a:p>
            <a:pPr>
              <a:lnSpc>
                <a:spcPct val="90000"/>
              </a:lnSpc>
            </a:pPr>
            <a:r>
              <a:rPr lang="en-US" dirty="0"/>
              <a:t>As we know, this yields  E!(</a:t>
            </a:r>
            <a:r>
              <a:rPr lang="en-US" dirty="0">
                <a:sym typeface="Symbol" pitchFamily="18" charset="2"/>
              </a:rPr>
              <a:t></a:t>
            </a:r>
            <a:r>
              <a:rPr lang="en-US" i="1" dirty="0" err="1"/>
              <a:t>xGx</a:t>
            </a:r>
            <a:r>
              <a:rPr lang="en-US" dirty="0"/>
              <a:t>). But now we have not satisfied our demand that all the premises be used. </a:t>
            </a:r>
            <a:r>
              <a:rPr lang="en-US" dirty="0">
                <a:solidFill>
                  <a:srgbClr val="FF0000"/>
                </a:solidFill>
              </a:rPr>
              <a:t>We must use all the premises of the ontological argument; otherwise we haven’t captured it properly on Russell’s behalf.</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457200" y="304800"/>
            <a:ext cx="8229600" cy="1143000"/>
          </a:xfrm>
        </p:spPr>
        <p:txBody>
          <a:bodyPr/>
          <a:lstStyle/>
          <a:p>
            <a:r>
              <a:rPr lang="en-US" sz="4000" dirty="0" smtClean="0">
                <a:solidFill>
                  <a:srgbClr val="FF0000"/>
                </a:solidFill>
              </a:rPr>
              <a:t>Solution: Higher-Type</a:t>
            </a:r>
            <a:endParaRPr lang="en-US" sz="4000" dirty="0">
              <a:solidFill>
                <a:srgbClr val="FF0000"/>
              </a:solidFill>
            </a:endParaRPr>
          </a:p>
        </p:txBody>
      </p:sp>
      <p:sp>
        <p:nvSpPr>
          <p:cNvPr id="117763" name="Rectangle 3"/>
          <p:cNvSpPr>
            <a:spLocks noGrp="1" noChangeArrowheads="1"/>
          </p:cNvSpPr>
          <p:nvPr>
            <p:ph type="body" idx="1"/>
          </p:nvPr>
        </p:nvSpPr>
        <p:spPr/>
        <p:txBody>
          <a:bodyPr/>
          <a:lstStyle/>
          <a:p>
            <a:pPr>
              <a:lnSpc>
                <a:spcPct val="80000"/>
              </a:lnSpc>
              <a:buFontTx/>
              <a:buNone/>
            </a:pPr>
            <a:r>
              <a:rPr lang="en-US" sz="2800" dirty="0"/>
              <a:t>	 Perfection(</a:t>
            </a:r>
            <a:r>
              <a:rPr lang="it-IT" sz="2800" dirty="0">
                <a:sym typeface="Symbol" pitchFamily="18" charset="2"/>
              </a:rPr>
              <a:t></a:t>
            </a:r>
            <a:r>
              <a:rPr lang="en-US" sz="2800" dirty="0"/>
              <a:t>) =</a:t>
            </a:r>
            <a:r>
              <a:rPr lang="en-US" sz="2800" dirty="0" err="1"/>
              <a:t>df</a:t>
            </a:r>
            <a:r>
              <a:rPr lang="en-US" sz="2800" dirty="0"/>
              <a:t>  </a:t>
            </a:r>
            <a:r>
              <a:rPr lang="en-US" sz="2800" dirty="0" smtClean="0"/>
              <a:t> [</a:t>
            </a:r>
            <a:r>
              <a:rPr lang="en-US" sz="2800" dirty="0" smtClean="0">
                <a:sym typeface="Symbol" pitchFamily="18" charset="2"/>
              </a:rPr>
              <a:t></a:t>
            </a:r>
            <a:r>
              <a:rPr lang="en-US" sz="2800" i="1" dirty="0" err="1" smtClean="0"/>
              <a:t>x</a:t>
            </a:r>
            <a:r>
              <a:rPr lang="en-US" sz="2800" dirty="0" err="1">
                <a:sym typeface="Symbol" pitchFamily="18" charset="2"/>
              </a:rPr>
              <a:t>G</a:t>
            </a:r>
            <a:r>
              <a:rPr lang="en-US" sz="2800" dirty="0" err="1" smtClean="0">
                <a:sym typeface="Symbol" pitchFamily="18" charset="2"/>
              </a:rPr>
              <a:t>x</a:t>
            </a:r>
            <a:r>
              <a:rPr lang="en-US" sz="2800" dirty="0" smtClean="0">
                <a:sym typeface="Symbol" pitchFamily="18" charset="2"/>
              </a:rPr>
              <a:t>][x]</a:t>
            </a:r>
            <a:r>
              <a:rPr lang="en-US" sz="2800" i="1" dirty="0" smtClean="0"/>
              <a:t> </a:t>
            </a:r>
            <a:r>
              <a:rPr lang="en-US" sz="2800" dirty="0" smtClean="0">
                <a:sym typeface="Symbol" pitchFamily="18" charset="2"/>
              </a:rPr>
              <a:t></a:t>
            </a:r>
            <a:r>
              <a:rPr lang="en-US" sz="2800" baseline="-25000" dirty="0" smtClean="0">
                <a:sym typeface="Symbol" pitchFamily="18" charset="2"/>
              </a:rPr>
              <a:t></a:t>
            </a:r>
            <a:r>
              <a:rPr lang="en-US" sz="2800" dirty="0" smtClean="0">
                <a:sym typeface="Symbol" pitchFamily="18" charset="2"/>
              </a:rPr>
              <a:t> </a:t>
            </a:r>
            <a:r>
              <a:rPr lang="it-IT" sz="2800" dirty="0" smtClean="0">
                <a:sym typeface="Symbol" pitchFamily="18" charset="2"/>
              </a:rPr>
              <a:t>(</a:t>
            </a:r>
            <a:r>
              <a:rPr lang="en-US" sz="2800" dirty="0" smtClean="0">
                <a:sym typeface="Symbol" pitchFamily="18" charset="2"/>
              </a:rPr>
              <a:t>) </a:t>
            </a:r>
            <a:r>
              <a:rPr lang="it-IT" sz="2800" dirty="0" smtClean="0">
                <a:sym typeface="Symbol" pitchFamily="18" charset="2"/>
              </a:rPr>
              <a:t> </a:t>
            </a:r>
            <a:endParaRPr lang="it-IT" sz="2800" dirty="0">
              <a:sym typeface="Symbol" pitchFamily="18" charset="2"/>
            </a:endParaRPr>
          </a:p>
          <a:p>
            <a:pPr>
              <a:lnSpc>
                <a:spcPct val="80000"/>
              </a:lnSpc>
              <a:buFontTx/>
              <a:buNone/>
            </a:pPr>
            <a:r>
              <a:rPr lang="en-US" sz="2800" dirty="0"/>
              <a:t>	  </a:t>
            </a:r>
            <a:r>
              <a:rPr lang="en-US" sz="2800" dirty="0" smtClean="0"/>
              <a:t>                </a:t>
            </a:r>
            <a:r>
              <a:rPr lang="en-US" sz="2800" dirty="0" err="1" smtClean="0"/>
              <a:t>Gx</a:t>
            </a:r>
            <a:r>
              <a:rPr lang="en-US" sz="2800" dirty="0" smtClean="0"/>
              <a:t> </a:t>
            </a:r>
            <a:r>
              <a:rPr lang="en-US" sz="2800" dirty="0"/>
              <a:t>=</a:t>
            </a:r>
            <a:r>
              <a:rPr lang="en-US" sz="2800" dirty="0" err="1"/>
              <a:t>df</a:t>
            </a:r>
            <a:r>
              <a:rPr lang="en-US" sz="2800" dirty="0"/>
              <a:t> (</a:t>
            </a:r>
            <a:r>
              <a:rPr lang="it-IT" sz="2800" dirty="0">
                <a:sym typeface="Symbol" pitchFamily="18" charset="2"/>
              </a:rPr>
              <a:t></a:t>
            </a:r>
            <a:r>
              <a:rPr lang="en-US" sz="2800" dirty="0">
                <a:sym typeface="Symbol" pitchFamily="18" charset="2"/>
              </a:rPr>
              <a:t></a:t>
            </a:r>
            <a:r>
              <a:rPr lang="en-US" sz="2800" dirty="0"/>
              <a:t>)(Positive(</a:t>
            </a:r>
            <a:r>
              <a:rPr lang="en-US" sz="2800" dirty="0">
                <a:sym typeface="Symbol" pitchFamily="18" charset="2"/>
              </a:rPr>
              <a:t></a:t>
            </a:r>
            <a:r>
              <a:rPr lang="en-US" sz="2800" dirty="0"/>
              <a:t>)</a:t>
            </a:r>
            <a:r>
              <a:rPr lang="en-US" sz="2800" i="1" dirty="0"/>
              <a:t> </a:t>
            </a:r>
            <a:r>
              <a:rPr lang="en-US" sz="2800" dirty="0">
                <a:sym typeface="Symbol" pitchFamily="18" charset="2"/>
              </a:rPr>
              <a:t></a:t>
            </a:r>
            <a:r>
              <a:rPr lang="en-US" sz="2800" i="1" dirty="0"/>
              <a:t> </a:t>
            </a:r>
            <a:r>
              <a:rPr lang="en-US" sz="2800" dirty="0">
                <a:sym typeface="Symbol" pitchFamily="18" charset="2"/>
              </a:rPr>
              <a:t>x)</a:t>
            </a:r>
          </a:p>
          <a:p>
            <a:pPr>
              <a:lnSpc>
                <a:spcPct val="80000"/>
              </a:lnSpc>
              <a:buFontTx/>
              <a:buNone/>
            </a:pPr>
            <a:r>
              <a:rPr lang="en-US" sz="2800" dirty="0"/>
              <a:t>	  	</a:t>
            </a:r>
          </a:p>
          <a:p>
            <a:pPr>
              <a:lnSpc>
                <a:spcPct val="80000"/>
              </a:lnSpc>
              <a:buFontTx/>
              <a:buNone/>
            </a:pPr>
            <a:r>
              <a:rPr lang="en-US" sz="2800" dirty="0"/>
              <a:t>	</a:t>
            </a:r>
            <a:r>
              <a:rPr lang="en-US" sz="2800" dirty="0" smtClean="0"/>
              <a:t>(**1)  (</a:t>
            </a:r>
            <a:r>
              <a:rPr lang="it-IT" sz="2800" dirty="0" smtClean="0">
                <a:sym typeface="Symbol" pitchFamily="18" charset="2"/>
              </a:rPr>
              <a:t></a:t>
            </a:r>
            <a:r>
              <a:rPr lang="en-US" sz="2800" dirty="0" smtClean="0"/>
              <a:t>)(Perfection(</a:t>
            </a:r>
            <a:r>
              <a:rPr lang="it-IT" sz="2800" dirty="0" smtClean="0">
                <a:sym typeface="Symbol" pitchFamily="18" charset="2"/>
              </a:rPr>
              <a:t></a:t>
            </a:r>
            <a:r>
              <a:rPr lang="en-US" sz="2800" dirty="0" smtClean="0"/>
              <a:t>)</a:t>
            </a:r>
            <a:r>
              <a:rPr lang="en-US" sz="2800" i="1" dirty="0" smtClean="0"/>
              <a:t>  </a:t>
            </a:r>
            <a:r>
              <a:rPr lang="en-US" sz="2800" dirty="0" smtClean="0">
                <a:sym typeface="Symbol" pitchFamily="18" charset="2"/>
              </a:rPr>
              <a:t></a:t>
            </a:r>
            <a:r>
              <a:rPr lang="en-US" sz="2800" i="1" dirty="0" smtClean="0"/>
              <a:t> </a:t>
            </a:r>
            <a:r>
              <a:rPr lang="it-IT" sz="2800" dirty="0" smtClean="0">
                <a:sym typeface="Symbol" pitchFamily="18" charset="2"/>
              </a:rPr>
              <a:t>(G)) </a:t>
            </a:r>
          </a:p>
          <a:p>
            <a:pPr>
              <a:lnSpc>
                <a:spcPct val="80000"/>
              </a:lnSpc>
              <a:buFontTx/>
              <a:buNone/>
            </a:pPr>
            <a:r>
              <a:rPr lang="it-IT" sz="2800" dirty="0" smtClean="0">
                <a:sym typeface="Symbol" pitchFamily="18" charset="2"/>
              </a:rPr>
              <a:t>		i.e., </a:t>
            </a:r>
            <a:r>
              <a:rPr lang="en-US" sz="2800" dirty="0" smtClean="0"/>
              <a:t>(</a:t>
            </a:r>
            <a:r>
              <a:rPr lang="it-IT" sz="2800" dirty="0" smtClean="0">
                <a:sym typeface="Symbol" pitchFamily="18" charset="2"/>
              </a:rPr>
              <a:t></a:t>
            </a:r>
            <a:r>
              <a:rPr lang="en-US" sz="2800" dirty="0" smtClean="0"/>
              <a:t>)([</a:t>
            </a:r>
            <a:r>
              <a:rPr lang="en-US" sz="2800" dirty="0" smtClean="0">
                <a:sym typeface="Symbol" pitchFamily="18" charset="2"/>
              </a:rPr>
              <a:t></a:t>
            </a:r>
            <a:r>
              <a:rPr lang="en-US" sz="2800" i="1" dirty="0" err="1" smtClean="0"/>
              <a:t>x</a:t>
            </a:r>
            <a:r>
              <a:rPr lang="en-US" sz="2800" dirty="0" err="1" smtClean="0">
                <a:sym typeface="Symbol" pitchFamily="18" charset="2"/>
              </a:rPr>
              <a:t>Gx</a:t>
            </a:r>
            <a:r>
              <a:rPr lang="en-US" sz="2800" dirty="0" smtClean="0">
                <a:sym typeface="Symbol" pitchFamily="18" charset="2"/>
              </a:rPr>
              <a:t>][x]</a:t>
            </a:r>
            <a:r>
              <a:rPr lang="en-US" sz="2800" i="1" dirty="0" smtClean="0"/>
              <a:t> </a:t>
            </a:r>
            <a:r>
              <a:rPr lang="en-US" sz="2800" dirty="0" smtClean="0">
                <a:sym typeface="Symbol" pitchFamily="18" charset="2"/>
              </a:rPr>
              <a:t></a:t>
            </a:r>
            <a:r>
              <a:rPr lang="en-US" sz="2800" baseline="-25000" dirty="0" smtClean="0">
                <a:sym typeface="Symbol" pitchFamily="18" charset="2"/>
              </a:rPr>
              <a:t></a:t>
            </a:r>
            <a:r>
              <a:rPr lang="en-US" sz="2800" dirty="0" smtClean="0">
                <a:sym typeface="Symbol" pitchFamily="18" charset="2"/>
              </a:rPr>
              <a:t> </a:t>
            </a:r>
            <a:r>
              <a:rPr lang="it-IT" sz="2800" dirty="0" smtClean="0">
                <a:sym typeface="Symbol" pitchFamily="18" charset="2"/>
              </a:rPr>
              <a:t>(</a:t>
            </a:r>
            <a:r>
              <a:rPr lang="en-US" sz="2800" dirty="0" smtClean="0">
                <a:sym typeface="Symbol" pitchFamily="18" charset="2"/>
              </a:rPr>
              <a:t>) ..</a:t>
            </a:r>
            <a:r>
              <a:rPr lang="en-US" sz="2800" i="1" dirty="0" smtClean="0"/>
              <a:t> </a:t>
            </a:r>
            <a:r>
              <a:rPr lang="it-IT" sz="2800" dirty="0" smtClean="0">
                <a:sym typeface="Symbol" pitchFamily="18" charset="2"/>
              </a:rPr>
              <a:t>(G))</a:t>
            </a:r>
          </a:p>
          <a:p>
            <a:pPr>
              <a:lnSpc>
                <a:spcPct val="80000"/>
              </a:lnSpc>
              <a:buFontTx/>
              <a:buNone/>
            </a:pPr>
            <a:r>
              <a:rPr lang="en-US" sz="2800" dirty="0" smtClean="0"/>
              <a:t>	(**2) Perfection{(</a:t>
            </a:r>
            <a:r>
              <a:rPr lang="en-US" sz="2800" dirty="0" smtClean="0">
                <a:sym typeface="Symbol" pitchFamily="18" charset="2"/>
              </a:rPr>
              <a:t></a:t>
            </a:r>
            <a:r>
              <a:rPr lang="en-US" sz="2800" i="1" dirty="0" smtClean="0">
                <a:sym typeface="Symbol" pitchFamily="18" charset="2"/>
              </a:rPr>
              <a:t>x</a:t>
            </a:r>
            <a:r>
              <a:rPr lang="en-US" sz="2800" dirty="0" smtClean="0">
                <a:sym typeface="Symbol" pitchFamily="18" charset="2"/>
              </a:rPr>
              <a:t>)^</a:t>
            </a:r>
            <a:r>
              <a:rPr lang="en-US" sz="2800" i="1" dirty="0" smtClean="0">
                <a:sym typeface="Symbol" pitchFamily="18" charset="2"/>
              </a:rPr>
              <a:t>x</a:t>
            </a:r>
            <a:r>
              <a:rPr lang="en-US" sz="2800" dirty="0" smtClean="0">
                <a:sym typeface="Symbol" pitchFamily="18" charset="2"/>
              </a:rPr>
              <a:t>}</a:t>
            </a:r>
          </a:p>
          <a:p>
            <a:pPr>
              <a:lnSpc>
                <a:spcPct val="80000"/>
              </a:lnSpc>
              <a:buFontTx/>
              <a:buNone/>
            </a:pPr>
            <a:r>
              <a:rPr lang="en-US" sz="2800" dirty="0" smtClean="0">
                <a:sym typeface="Symbol" pitchFamily="18" charset="2"/>
              </a:rPr>
              <a:t>	            i.e., </a:t>
            </a:r>
            <a:r>
              <a:rPr lang="en-US" sz="2800" dirty="0" smtClean="0"/>
              <a:t>[</a:t>
            </a:r>
            <a:r>
              <a:rPr lang="en-US" sz="2800" dirty="0" smtClean="0">
                <a:sym typeface="Symbol" pitchFamily="18" charset="2"/>
              </a:rPr>
              <a:t></a:t>
            </a:r>
            <a:r>
              <a:rPr lang="en-US" sz="2800" i="1" dirty="0" err="1" smtClean="0"/>
              <a:t>x</a:t>
            </a:r>
            <a:r>
              <a:rPr lang="en-US" sz="2800" dirty="0" err="1" smtClean="0">
                <a:sym typeface="Symbol" pitchFamily="18" charset="2"/>
              </a:rPr>
              <a:t>x</a:t>
            </a:r>
            <a:r>
              <a:rPr lang="en-US" sz="2800" dirty="0" smtClean="0">
                <a:sym typeface="Symbol" pitchFamily="18" charset="2"/>
              </a:rPr>
              <a:t>][x]</a:t>
            </a:r>
            <a:r>
              <a:rPr lang="en-US" sz="2800" i="1" dirty="0" smtClean="0"/>
              <a:t> </a:t>
            </a:r>
            <a:r>
              <a:rPr lang="en-US" sz="2800" dirty="0" smtClean="0">
                <a:sym typeface="Symbol" pitchFamily="18" charset="2"/>
              </a:rPr>
              <a:t></a:t>
            </a:r>
            <a:r>
              <a:rPr lang="en-US" sz="2800" baseline="-25000" dirty="0" smtClean="0">
                <a:sym typeface="Symbol" pitchFamily="18" charset="2"/>
              </a:rPr>
              <a:t></a:t>
            </a:r>
            <a:r>
              <a:rPr lang="en-US" sz="2800" dirty="0" smtClean="0">
                <a:sym typeface="Symbol" pitchFamily="18" charset="2"/>
              </a:rPr>
              <a:t> </a:t>
            </a:r>
            <a:r>
              <a:rPr lang="en-US" sz="2800" dirty="0" smtClean="0"/>
              <a:t>(</a:t>
            </a:r>
            <a:r>
              <a:rPr lang="en-US" sz="2800" dirty="0" smtClean="0">
                <a:sym typeface="Symbol" pitchFamily="18" charset="2"/>
              </a:rPr>
              <a:t></a:t>
            </a:r>
            <a:r>
              <a:rPr lang="en-US" sz="2800" i="1" dirty="0" smtClean="0">
                <a:sym typeface="Symbol" pitchFamily="18" charset="2"/>
              </a:rPr>
              <a:t>x</a:t>
            </a:r>
            <a:r>
              <a:rPr lang="en-US" sz="2800" dirty="0" smtClean="0">
                <a:sym typeface="Symbol" pitchFamily="18" charset="2"/>
              </a:rPr>
              <a:t>)</a:t>
            </a:r>
            <a:r>
              <a:rPr lang="it-IT" sz="2800" dirty="0" smtClean="0">
                <a:sym typeface="Symbol" pitchFamily="18" charset="2"/>
              </a:rPr>
              <a:t>(</a:t>
            </a:r>
            <a:r>
              <a:rPr lang="en-US" sz="2800" dirty="0" smtClean="0">
                <a:sym typeface="Symbol" pitchFamily="18" charset="2"/>
              </a:rPr>
              <a:t>x) </a:t>
            </a:r>
            <a:r>
              <a:rPr lang="en-US" sz="2800" dirty="0" smtClean="0"/>
              <a:t>	</a:t>
            </a:r>
          </a:p>
          <a:p>
            <a:pPr>
              <a:lnSpc>
                <a:spcPct val="80000"/>
              </a:lnSpc>
              <a:buFontTx/>
              <a:buNone/>
            </a:pPr>
            <a:r>
              <a:rPr lang="en-US" sz="2800" dirty="0" smtClean="0"/>
              <a:t>	Therefore, (</a:t>
            </a:r>
            <a:r>
              <a:rPr lang="en-US" sz="2800" dirty="0" smtClean="0">
                <a:sym typeface="Symbol" pitchFamily="18" charset="2"/>
              </a:rPr>
              <a:t></a:t>
            </a:r>
            <a:r>
              <a:rPr lang="en-US" sz="2800" i="1" dirty="0" smtClean="0">
                <a:sym typeface="Symbol" pitchFamily="18" charset="2"/>
              </a:rPr>
              <a:t>x</a:t>
            </a:r>
            <a:r>
              <a:rPr lang="en-US" sz="2800" dirty="0" smtClean="0">
                <a:sym typeface="Symbol" pitchFamily="18" charset="2"/>
              </a:rPr>
              <a:t>)</a:t>
            </a:r>
            <a:r>
              <a:rPr lang="en-US" sz="2800" dirty="0" err="1" smtClean="0">
                <a:sym typeface="Symbol" pitchFamily="18" charset="2"/>
              </a:rPr>
              <a:t>G</a:t>
            </a:r>
            <a:r>
              <a:rPr lang="en-US" sz="2800" i="1" dirty="0" err="1" smtClean="0">
                <a:sym typeface="Symbol" pitchFamily="18" charset="2"/>
              </a:rPr>
              <a:t>x</a:t>
            </a:r>
            <a:r>
              <a:rPr lang="en-US" sz="2800" i="1" dirty="0" smtClean="0">
                <a:sym typeface="Symbol" pitchFamily="18" charset="2"/>
              </a:rPr>
              <a:t> </a:t>
            </a:r>
          </a:p>
          <a:p>
            <a:pPr>
              <a:lnSpc>
                <a:spcPct val="80000"/>
              </a:lnSpc>
              <a:buFontTx/>
              <a:buNone/>
            </a:pPr>
            <a:endParaRPr lang="en-US" sz="2800" i="1" dirty="0" smtClean="0">
              <a:sym typeface="Symbol" pitchFamily="18" charset="2"/>
            </a:endParaRPr>
          </a:p>
          <a:p>
            <a:pPr>
              <a:lnSpc>
                <a:spcPct val="80000"/>
              </a:lnSpc>
              <a:buFontTx/>
              <a:buNone/>
            </a:pPr>
            <a:r>
              <a:rPr lang="en-US" sz="2800" dirty="0"/>
              <a:t>	</a:t>
            </a:r>
          </a:p>
          <a:p>
            <a:pPr>
              <a:lnSpc>
                <a:spcPct val="80000"/>
              </a:lnSpc>
              <a:buFontTx/>
              <a:buNone/>
            </a:pPr>
            <a:endParaRPr lang="en-US" sz="2800" dirty="0"/>
          </a:p>
          <a:p>
            <a:pPr>
              <a:lnSpc>
                <a:spcPct val="80000"/>
              </a:lnSpc>
              <a:buFontTx/>
              <a:buNone/>
            </a:pPr>
            <a:endParaRPr lang="it-IT" sz="2800" dirty="0">
              <a:sym typeface="Symbol" pitchFamily="18" charset="2"/>
            </a:endParaRPr>
          </a:p>
          <a:p>
            <a:pPr>
              <a:lnSpc>
                <a:spcPct val="80000"/>
              </a:lnSpc>
              <a:buFontTx/>
              <a:buNone/>
            </a:pPr>
            <a:endParaRPr lang="en-US" sz="2800" dirty="0"/>
          </a:p>
          <a:p>
            <a:pPr>
              <a:lnSpc>
                <a:spcPct val="80000"/>
              </a:lnSpc>
              <a:buFontTx/>
              <a:buNone/>
            </a:pPr>
            <a:endParaRPr lang="en-US" sz="2800" dirty="0"/>
          </a:p>
          <a:p>
            <a:pPr>
              <a:lnSpc>
                <a:spcPct val="80000"/>
              </a:lnSpc>
            </a:pPr>
            <a:endParaRPr lang="en-US" sz="28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a:lnSpc>
                <a:spcPct val="80000"/>
              </a:lnSpc>
              <a:buNone/>
            </a:pPr>
            <a:r>
              <a:rPr lang="en-US" dirty="0" smtClean="0"/>
              <a:t>But also note that:</a:t>
            </a:r>
          </a:p>
          <a:p>
            <a:pPr>
              <a:lnSpc>
                <a:spcPct val="80000"/>
              </a:lnSpc>
              <a:buNone/>
            </a:pPr>
            <a:endParaRPr lang="en-US" dirty="0" smtClean="0"/>
          </a:p>
          <a:p>
            <a:pPr>
              <a:lnSpc>
                <a:spcPct val="80000"/>
              </a:lnSpc>
              <a:buFontTx/>
              <a:buNone/>
            </a:pPr>
            <a:r>
              <a:rPr lang="en-US" dirty="0" smtClean="0"/>
              <a:t>	(**1)  (</a:t>
            </a:r>
            <a:r>
              <a:rPr lang="it-IT" dirty="0" smtClean="0">
                <a:sym typeface="Symbol" pitchFamily="18" charset="2"/>
              </a:rPr>
              <a:t></a:t>
            </a:r>
            <a:r>
              <a:rPr lang="en-US" dirty="0" smtClean="0"/>
              <a:t>)(Perfection(</a:t>
            </a:r>
            <a:r>
              <a:rPr lang="it-IT" dirty="0" smtClean="0">
                <a:sym typeface="Symbol" pitchFamily="18" charset="2"/>
              </a:rPr>
              <a:t></a:t>
            </a:r>
            <a:r>
              <a:rPr lang="en-US" dirty="0" smtClean="0"/>
              <a:t>)</a:t>
            </a:r>
            <a:r>
              <a:rPr lang="en-US" i="1" dirty="0" smtClean="0"/>
              <a:t>  </a:t>
            </a:r>
            <a:r>
              <a:rPr lang="en-US" dirty="0" smtClean="0">
                <a:sym typeface="Symbol" pitchFamily="18" charset="2"/>
              </a:rPr>
              <a:t></a:t>
            </a:r>
            <a:r>
              <a:rPr lang="en-US" i="1" dirty="0" smtClean="0"/>
              <a:t> </a:t>
            </a:r>
            <a:r>
              <a:rPr lang="it-IT" dirty="0" smtClean="0">
                <a:sym typeface="Symbol" pitchFamily="18" charset="2"/>
              </a:rPr>
              <a:t>(G)) </a:t>
            </a:r>
          </a:p>
          <a:p>
            <a:pPr>
              <a:lnSpc>
                <a:spcPct val="80000"/>
              </a:lnSpc>
              <a:buFontTx/>
              <a:buNone/>
            </a:pPr>
            <a:r>
              <a:rPr lang="it-IT" dirty="0" smtClean="0">
                <a:sym typeface="Symbol" pitchFamily="18" charset="2"/>
              </a:rPr>
              <a:t>		i.e., </a:t>
            </a:r>
            <a:r>
              <a:rPr lang="en-US" dirty="0" smtClean="0"/>
              <a:t>(</a:t>
            </a:r>
            <a:r>
              <a:rPr lang="it-IT" dirty="0" smtClean="0">
                <a:sym typeface="Symbol" pitchFamily="18" charset="2"/>
              </a:rPr>
              <a:t></a:t>
            </a:r>
            <a:r>
              <a:rPr lang="en-US" dirty="0" smtClean="0"/>
              <a:t>)([</a:t>
            </a:r>
            <a:r>
              <a:rPr lang="en-US" dirty="0" smtClean="0">
                <a:sym typeface="Symbol" pitchFamily="18" charset="2"/>
              </a:rPr>
              <a:t></a:t>
            </a:r>
            <a:r>
              <a:rPr lang="en-US" i="1" dirty="0" err="1" smtClean="0"/>
              <a:t>x</a:t>
            </a:r>
            <a:r>
              <a:rPr lang="en-US" dirty="0" err="1" smtClean="0">
                <a:sym typeface="Symbol" pitchFamily="18" charset="2"/>
              </a:rPr>
              <a:t>Gx</a:t>
            </a:r>
            <a:r>
              <a:rPr lang="en-US" dirty="0" smtClean="0">
                <a:sym typeface="Symbol" pitchFamily="18" charset="2"/>
              </a:rPr>
              <a:t>][x]</a:t>
            </a:r>
            <a:r>
              <a:rPr lang="en-US" i="1" dirty="0" smtClean="0"/>
              <a:t> </a:t>
            </a:r>
            <a:r>
              <a:rPr lang="en-US" dirty="0" smtClean="0">
                <a:sym typeface="Symbol" pitchFamily="18" charset="2"/>
              </a:rPr>
              <a:t></a:t>
            </a:r>
            <a:r>
              <a:rPr lang="en-US" baseline="-25000" dirty="0" smtClean="0">
                <a:sym typeface="Symbol" pitchFamily="18" charset="2"/>
              </a:rPr>
              <a:t></a:t>
            </a:r>
            <a:r>
              <a:rPr lang="en-US" dirty="0" smtClean="0">
                <a:sym typeface="Symbol" pitchFamily="18" charset="2"/>
              </a:rPr>
              <a:t> </a:t>
            </a:r>
            <a:r>
              <a:rPr lang="it-IT" dirty="0" smtClean="0">
                <a:sym typeface="Symbol" pitchFamily="18" charset="2"/>
              </a:rPr>
              <a:t>(</a:t>
            </a:r>
            <a:r>
              <a:rPr lang="en-US" dirty="0" smtClean="0">
                <a:sym typeface="Symbol" pitchFamily="18" charset="2"/>
              </a:rPr>
              <a:t>) ..</a:t>
            </a:r>
            <a:r>
              <a:rPr lang="en-US" i="1" dirty="0" smtClean="0"/>
              <a:t> </a:t>
            </a:r>
            <a:r>
              <a:rPr lang="it-IT" dirty="0" smtClean="0">
                <a:sym typeface="Symbol" pitchFamily="18" charset="2"/>
              </a:rPr>
              <a:t>(G))</a:t>
            </a:r>
          </a:p>
          <a:p>
            <a:pPr marL="0" indent="0">
              <a:buNone/>
            </a:pPr>
            <a:r>
              <a:rPr lang="en-US" dirty="0" smtClean="0"/>
              <a:t>    (**2a) Perfection{[</a:t>
            </a:r>
            <a:r>
              <a:rPr lang="en-US" dirty="0" smtClean="0">
                <a:sym typeface="Symbol" pitchFamily="18" charset="2"/>
              </a:rPr>
              <a:t></a:t>
            </a:r>
            <a:r>
              <a:rPr lang="en-US" i="1" dirty="0" err="1" smtClean="0"/>
              <a:t>x</a:t>
            </a:r>
            <a:r>
              <a:rPr lang="en-US" dirty="0" err="1" smtClean="0">
                <a:sym typeface="Symbol" pitchFamily="18" charset="2"/>
              </a:rPr>
              <a:t>Gx</a:t>
            </a:r>
            <a:r>
              <a:rPr lang="en-US" dirty="0" smtClean="0">
                <a:sym typeface="Symbol" pitchFamily="18" charset="2"/>
              </a:rPr>
              <a:t>][^x] }, </a:t>
            </a:r>
          </a:p>
          <a:p>
            <a:pPr marL="0" indent="0">
              <a:buNone/>
            </a:pPr>
            <a:r>
              <a:rPr lang="en-US" dirty="0" smtClean="0">
                <a:sym typeface="Symbol" pitchFamily="18" charset="2"/>
              </a:rPr>
              <a:t>	 i.e., </a:t>
            </a:r>
            <a:r>
              <a:rPr lang="en-US" dirty="0" smtClean="0"/>
              <a:t>[</a:t>
            </a:r>
            <a:r>
              <a:rPr lang="en-US" dirty="0" smtClean="0">
                <a:sym typeface="Symbol" pitchFamily="18" charset="2"/>
              </a:rPr>
              <a:t></a:t>
            </a:r>
            <a:r>
              <a:rPr lang="en-US" i="1" dirty="0" err="1" smtClean="0"/>
              <a:t>x</a:t>
            </a:r>
            <a:r>
              <a:rPr lang="en-US" dirty="0" err="1">
                <a:sym typeface="Symbol" pitchFamily="18" charset="2"/>
              </a:rPr>
              <a:t>G</a:t>
            </a:r>
            <a:r>
              <a:rPr lang="en-US" dirty="0" err="1" smtClean="0">
                <a:sym typeface="Symbol" pitchFamily="18" charset="2"/>
              </a:rPr>
              <a:t>x</a:t>
            </a:r>
            <a:r>
              <a:rPr lang="en-US" dirty="0" smtClean="0">
                <a:sym typeface="Symbol" pitchFamily="18" charset="2"/>
              </a:rPr>
              <a:t>][x]</a:t>
            </a:r>
            <a:r>
              <a:rPr lang="en-US" i="1" dirty="0" smtClean="0"/>
              <a:t> </a:t>
            </a:r>
            <a:r>
              <a:rPr lang="en-US" dirty="0" smtClean="0">
                <a:sym typeface="Symbol" pitchFamily="18" charset="2"/>
              </a:rPr>
              <a:t></a:t>
            </a:r>
            <a:r>
              <a:rPr lang="en-US" baseline="-25000" dirty="0" smtClean="0">
                <a:sym typeface="Symbol" pitchFamily="18" charset="2"/>
              </a:rPr>
              <a:t></a:t>
            </a:r>
            <a:r>
              <a:rPr lang="en-US" dirty="0" smtClean="0">
                <a:sym typeface="Symbol" pitchFamily="18" charset="2"/>
              </a:rPr>
              <a:t> [</a:t>
            </a:r>
            <a:r>
              <a:rPr lang="en-US" i="1" dirty="0" err="1" smtClean="0"/>
              <a:t>x</a:t>
            </a:r>
            <a:r>
              <a:rPr lang="en-US" dirty="0" err="1" smtClean="0">
                <a:sym typeface="Symbol" pitchFamily="18" charset="2"/>
              </a:rPr>
              <a:t>Gx</a:t>
            </a:r>
            <a:r>
              <a:rPr lang="en-US" dirty="0" smtClean="0">
                <a:sym typeface="Symbol" pitchFamily="18" charset="2"/>
              </a:rPr>
              <a:t>][x] </a:t>
            </a:r>
          </a:p>
          <a:p>
            <a:pPr marL="0" indent="0">
              <a:buNone/>
            </a:pPr>
            <a:endParaRPr lang="en-US" dirty="0" smtClean="0"/>
          </a:p>
          <a:p>
            <a:pPr marL="0" indent="0">
              <a:buNone/>
            </a:pPr>
            <a:r>
              <a:rPr lang="en-US" dirty="0"/>
              <a:t>	</a:t>
            </a:r>
            <a:r>
              <a:rPr lang="en-US" dirty="0" smtClean="0"/>
              <a:t>Therefore E!(</a:t>
            </a:r>
            <a:r>
              <a:rPr lang="en-US" dirty="0" smtClean="0">
                <a:sym typeface="Symbol" pitchFamily="18" charset="2"/>
              </a:rPr>
              <a:t></a:t>
            </a:r>
            <a:r>
              <a:rPr lang="en-US" i="1" dirty="0" err="1" smtClean="0"/>
              <a:t>x</a:t>
            </a:r>
            <a:r>
              <a:rPr lang="en-US" dirty="0" err="1" smtClean="0">
                <a:sym typeface="Symbol" pitchFamily="18" charset="2"/>
              </a:rPr>
              <a:t>G</a:t>
            </a:r>
            <a:r>
              <a:rPr lang="en-US" i="1" dirty="0" err="1" smtClean="0"/>
              <a:t>x</a:t>
            </a:r>
            <a:r>
              <a:rPr lang="en-US" dirty="0" smtClean="0"/>
              <a:t>)</a:t>
            </a:r>
            <a:endParaRPr lang="en-US" dirty="0"/>
          </a:p>
        </p:txBody>
      </p:sp>
    </p:spTree>
    <p:extLst>
      <p:ext uri="{BB962C8B-B14F-4D97-AF65-F5344CB8AC3E}">
        <p14:creationId xmlns:p14="http://schemas.microsoft.com/office/powerpoint/2010/main" val="5112996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9" name="Rectangle 3"/>
          <p:cNvSpPr>
            <a:spLocks noGrp="1" noChangeArrowheads="1"/>
          </p:cNvSpPr>
          <p:nvPr>
            <p:ph type="body" idx="1"/>
          </p:nvPr>
        </p:nvSpPr>
        <p:spPr>
          <a:xfrm>
            <a:off x="457200" y="381000"/>
            <a:ext cx="8229600" cy="5745163"/>
          </a:xfrm>
        </p:spPr>
        <p:txBody>
          <a:bodyPr/>
          <a:lstStyle/>
          <a:p>
            <a:pPr>
              <a:lnSpc>
                <a:spcPct val="90000"/>
              </a:lnSpc>
              <a:buFontTx/>
              <a:buNone/>
            </a:pPr>
            <a:r>
              <a:rPr lang="en-US" sz="2800" dirty="0"/>
              <a:t>This argument begs the </a:t>
            </a:r>
            <a:r>
              <a:rPr lang="en-US" sz="2800" dirty="0" smtClean="0"/>
              <a:t>question (in our sense) </a:t>
            </a:r>
            <a:r>
              <a:rPr lang="en-US" sz="2800" dirty="0"/>
              <a:t>if we can show the logical entailment </a:t>
            </a:r>
          </a:p>
          <a:p>
            <a:pPr>
              <a:lnSpc>
                <a:spcPct val="90000"/>
              </a:lnSpc>
              <a:buFontTx/>
              <a:buNone/>
            </a:pPr>
            <a:r>
              <a:rPr lang="en-US" sz="2800" dirty="0"/>
              <a:t>	E!(</a:t>
            </a:r>
            <a:r>
              <a:rPr lang="en-US" sz="2800" dirty="0">
                <a:sym typeface="Symbol" pitchFamily="18" charset="2"/>
              </a:rPr>
              <a:t></a:t>
            </a:r>
            <a:r>
              <a:rPr lang="en-US" sz="2800" i="1" dirty="0" err="1"/>
              <a:t>x</a:t>
            </a:r>
            <a:r>
              <a:rPr lang="en-US" sz="2800" dirty="0" err="1">
                <a:sym typeface="Symbol" pitchFamily="18" charset="2"/>
              </a:rPr>
              <a:t>G</a:t>
            </a:r>
            <a:r>
              <a:rPr lang="en-US" sz="2800" i="1" dirty="0" err="1"/>
              <a:t>x</a:t>
            </a:r>
            <a:r>
              <a:rPr lang="en-US" sz="2800" dirty="0"/>
              <a:t>) </a:t>
            </a:r>
            <a:r>
              <a:rPr lang="it-IT" sz="2800" dirty="0" smtClean="0">
                <a:sym typeface="Symbol"/>
              </a:rPr>
              <a:t></a:t>
            </a:r>
            <a:r>
              <a:rPr lang="en-US" sz="2800" dirty="0" smtClean="0">
                <a:sym typeface="Symbol" pitchFamily="18" charset="2"/>
              </a:rPr>
              <a:t> </a:t>
            </a:r>
            <a:r>
              <a:rPr lang="en-US" sz="2800" dirty="0"/>
              <a:t>(</a:t>
            </a:r>
            <a:r>
              <a:rPr lang="it-IT" sz="2800" dirty="0">
                <a:sym typeface="Symbol" pitchFamily="18" charset="2"/>
              </a:rPr>
              <a:t></a:t>
            </a:r>
            <a:r>
              <a:rPr lang="en-US" sz="2800" dirty="0"/>
              <a:t>)(Perfection(</a:t>
            </a:r>
            <a:r>
              <a:rPr lang="it-IT" sz="2800" dirty="0">
                <a:sym typeface="Symbol" pitchFamily="18" charset="2"/>
              </a:rPr>
              <a:t></a:t>
            </a:r>
            <a:r>
              <a:rPr lang="en-US" sz="2800" dirty="0"/>
              <a:t>)</a:t>
            </a:r>
            <a:r>
              <a:rPr lang="en-US" sz="2800" i="1" dirty="0"/>
              <a:t>  </a:t>
            </a:r>
            <a:r>
              <a:rPr lang="en-US" sz="2800" dirty="0">
                <a:sym typeface="Symbol" pitchFamily="18" charset="2"/>
              </a:rPr>
              <a:t></a:t>
            </a:r>
            <a:r>
              <a:rPr lang="en-US" sz="2800" i="1" dirty="0"/>
              <a:t> </a:t>
            </a:r>
            <a:r>
              <a:rPr lang="it-IT" sz="2800" dirty="0">
                <a:sym typeface="Symbol" pitchFamily="18" charset="2"/>
              </a:rPr>
              <a:t>(G)) </a:t>
            </a:r>
            <a:endParaRPr lang="it-IT" sz="2800" dirty="0" smtClean="0">
              <a:sym typeface="Symbol" pitchFamily="18" charset="2"/>
            </a:endParaRPr>
          </a:p>
          <a:p>
            <a:pPr>
              <a:lnSpc>
                <a:spcPct val="90000"/>
              </a:lnSpc>
              <a:buFontTx/>
              <a:buNone/>
            </a:pPr>
            <a:r>
              <a:rPr lang="it-IT" sz="2800" dirty="0">
                <a:sym typeface="Symbol" pitchFamily="18" charset="2"/>
              </a:rPr>
              <a:t>	</a:t>
            </a:r>
            <a:r>
              <a:rPr lang="it-IT" sz="2800" dirty="0" smtClean="0">
                <a:sym typeface="Symbol" pitchFamily="18" charset="2"/>
              </a:rPr>
              <a:t>i.e., </a:t>
            </a:r>
          </a:p>
          <a:p>
            <a:pPr>
              <a:lnSpc>
                <a:spcPct val="90000"/>
              </a:lnSpc>
              <a:buNone/>
            </a:pPr>
            <a:r>
              <a:rPr lang="en-US" sz="2800" dirty="0" smtClean="0"/>
              <a:t>	E!(</a:t>
            </a:r>
            <a:r>
              <a:rPr lang="en-US" sz="2800" dirty="0" smtClean="0">
                <a:sym typeface="Symbol" pitchFamily="18" charset="2"/>
              </a:rPr>
              <a:t></a:t>
            </a:r>
            <a:r>
              <a:rPr lang="en-US" sz="2800" i="1" dirty="0" err="1" smtClean="0"/>
              <a:t>x</a:t>
            </a:r>
            <a:r>
              <a:rPr lang="en-US" sz="2800" dirty="0" err="1" smtClean="0">
                <a:sym typeface="Symbol" pitchFamily="18" charset="2"/>
              </a:rPr>
              <a:t>G</a:t>
            </a:r>
            <a:r>
              <a:rPr lang="en-US" sz="2800" i="1" dirty="0" err="1" smtClean="0"/>
              <a:t>x</a:t>
            </a:r>
            <a:r>
              <a:rPr lang="en-US" sz="2800" dirty="0" smtClean="0"/>
              <a:t>) </a:t>
            </a:r>
            <a:r>
              <a:rPr lang="it-IT" sz="2800" dirty="0" smtClean="0">
                <a:sym typeface="Symbol"/>
              </a:rPr>
              <a:t> </a:t>
            </a:r>
            <a:r>
              <a:rPr lang="en-US" sz="2800" dirty="0" smtClean="0"/>
              <a:t>(</a:t>
            </a:r>
            <a:r>
              <a:rPr lang="it-IT" sz="2800" dirty="0" smtClean="0">
                <a:sym typeface="Symbol" pitchFamily="18" charset="2"/>
              </a:rPr>
              <a:t></a:t>
            </a:r>
            <a:r>
              <a:rPr lang="en-US" sz="2800" dirty="0" smtClean="0"/>
              <a:t>)([</a:t>
            </a:r>
            <a:r>
              <a:rPr lang="en-US" sz="2800" dirty="0" smtClean="0">
                <a:sym typeface="Symbol" pitchFamily="18" charset="2"/>
              </a:rPr>
              <a:t></a:t>
            </a:r>
            <a:r>
              <a:rPr lang="en-US" sz="2800" i="1" dirty="0" err="1" smtClean="0"/>
              <a:t>x</a:t>
            </a:r>
            <a:r>
              <a:rPr lang="en-US" sz="2800" dirty="0" err="1" smtClean="0">
                <a:sym typeface="Symbol" pitchFamily="18" charset="2"/>
              </a:rPr>
              <a:t>Gx</a:t>
            </a:r>
            <a:r>
              <a:rPr lang="en-US" sz="2800" dirty="0" smtClean="0">
                <a:sym typeface="Symbol" pitchFamily="18" charset="2"/>
              </a:rPr>
              <a:t>][x]</a:t>
            </a:r>
            <a:r>
              <a:rPr lang="en-US" sz="2800" i="1" dirty="0" smtClean="0"/>
              <a:t> </a:t>
            </a:r>
            <a:r>
              <a:rPr lang="en-US" sz="2800" dirty="0" smtClean="0">
                <a:sym typeface="Symbol" pitchFamily="18" charset="2"/>
              </a:rPr>
              <a:t></a:t>
            </a:r>
            <a:r>
              <a:rPr lang="en-US" sz="2800" baseline="-25000" dirty="0" smtClean="0">
                <a:sym typeface="Symbol" pitchFamily="18" charset="2"/>
              </a:rPr>
              <a:t></a:t>
            </a:r>
            <a:r>
              <a:rPr lang="en-US" sz="2800" dirty="0" smtClean="0">
                <a:sym typeface="Symbol" pitchFamily="18" charset="2"/>
              </a:rPr>
              <a:t> </a:t>
            </a:r>
            <a:r>
              <a:rPr lang="it-IT" sz="2800" dirty="0" smtClean="0">
                <a:sym typeface="Symbol" pitchFamily="18" charset="2"/>
              </a:rPr>
              <a:t>(</a:t>
            </a:r>
            <a:r>
              <a:rPr lang="en-US" sz="2800" dirty="0" smtClean="0">
                <a:sym typeface="Symbol" pitchFamily="18" charset="2"/>
              </a:rPr>
              <a:t>) ..</a:t>
            </a:r>
            <a:r>
              <a:rPr lang="en-US" sz="2800" i="1" dirty="0" smtClean="0"/>
              <a:t> </a:t>
            </a:r>
            <a:r>
              <a:rPr lang="it-IT" sz="2800" dirty="0" smtClean="0">
                <a:sym typeface="Symbol" pitchFamily="18" charset="2"/>
              </a:rPr>
              <a:t>(G))</a:t>
            </a:r>
            <a:endParaRPr lang="it-IT" sz="2800" dirty="0">
              <a:sym typeface="Symbol" pitchFamily="18" charset="2"/>
            </a:endParaRPr>
          </a:p>
          <a:p>
            <a:pPr>
              <a:lnSpc>
                <a:spcPct val="90000"/>
              </a:lnSpc>
              <a:buFontTx/>
              <a:buNone/>
            </a:pPr>
            <a:r>
              <a:rPr lang="it-IT" sz="2800" dirty="0">
                <a:sym typeface="Symbol" pitchFamily="18" charset="2"/>
              </a:rPr>
              <a:t>	</a:t>
            </a:r>
          </a:p>
          <a:p>
            <a:pPr>
              <a:lnSpc>
                <a:spcPct val="90000"/>
              </a:lnSpc>
              <a:buFontTx/>
              <a:buNone/>
            </a:pPr>
            <a:r>
              <a:rPr lang="it-IT" sz="2800" dirty="0" smtClean="0">
                <a:sym typeface="Symbol" pitchFamily="18" charset="2"/>
              </a:rPr>
              <a:t>	Now the we have already proved the right-to-left direction.  For left-to-right, assume </a:t>
            </a:r>
            <a:r>
              <a:rPr lang="en-US" sz="2800" dirty="0" smtClean="0"/>
              <a:t>E!(</a:t>
            </a:r>
            <a:r>
              <a:rPr lang="en-US" sz="2800" dirty="0" smtClean="0">
                <a:sym typeface="Symbol" pitchFamily="18" charset="2"/>
              </a:rPr>
              <a:t></a:t>
            </a:r>
            <a:r>
              <a:rPr lang="en-US" sz="2800" i="1" dirty="0" err="1" smtClean="0"/>
              <a:t>x</a:t>
            </a:r>
            <a:r>
              <a:rPr lang="en-US" sz="2800" dirty="0" err="1" smtClean="0">
                <a:sym typeface="Symbol" pitchFamily="18" charset="2"/>
              </a:rPr>
              <a:t>G</a:t>
            </a:r>
            <a:r>
              <a:rPr lang="en-US" sz="2800" i="1" dirty="0" err="1" smtClean="0"/>
              <a:t>x</a:t>
            </a:r>
            <a:r>
              <a:rPr lang="en-US" sz="2800" dirty="0" smtClean="0"/>
              <a:t>) </a:t>
            </a:r>
            <a:endParaRPr lang="it-IT" sz="2800" dirty="0" smtClean="0">
              <a:sym typeface="Symbol" pitchFamily="18" charset="2"/>
            </a:endParaRPr>
          </a:p>
          <a:p>
            <a:pPr>
              <a:lnSpc>
                <a:spcPct val="90000"/>
              </a:lnSpc>
              <a:buFontTx/>
              <a:buNone/>
            </a:pPr>
            <a:r>
              <a:rPr lang="en-US" sz="2800" dirty="0" smtClean="0"/>
              <a:t>	     and assume [</a:t>
            </a:r>
            <a:r>
              <a:rPr lang="en-US" sz="2800" dirty="0" smtClean="0">
                <a:sym typeface="Symbol" pitchFamily="18" charset="2"/>
              </a:rPr>
              <a:t></a:t>
            </a:r>
            <a:r>
              <a:rPr lang="en-US" sz="2800" i="1" dirty="0" err="1" smtClean="0"/>
              <a:t>x</a:t>
            </a:r>
            <a:r>
              <a:rPr lang="en-US" sz="2800" dirty="0" err="1" smtClean="0">
                <a:sym typeface="Symbol" pitchFamily="18" charset="2"/>
              </a:rPr>
              <a:t>Gx</a:t>
            </a:r>
            <a:r>
              <a:rPr lang="en-US" sz="2800" dirty="0" smtClean="0">
                <a:sym typeface="Symbol" pitchFamily="18" charset="2"/>
              </a:rPr>
              <a:t>][x]</a:t>
            </a:r>
            <a:r>
              <a:rPr lang="en-US" sz="2800" i="1" dirty="0" smtClean="0"/>
              <a:t> </a:t>
            </a:r>
            <a:r>
              <a:rPr lang="en-US" sz="2800" dirty="0" smtClean="0">
                <a:sym typeface="Symbol" pitchFamily="18" charset="2"/>
              </a:rPr>
              <a:t></a:t>
            </a:r>
            <a:r>
              <a:rPr lang="en-US" sz="2800" baseline="-25000" dirty="0" smtClean="0">
                <a:sym typeface="Symbol" pitchFamily="18" charset="2"/>
              </a:rPr>
              <a:t></a:t>
            </a:r>
            <a:r>
              <a:rPr lang="en-US" sz="2800" dirty="0" smtClean="0">
                <a:sym typeface="Symbol" pitchFamily="18" charset="2"/>
              </a:rPr>
              <a:t> </a:t>
            </a:r>
            <a:r>
              <a:rPr lang="it-IT" sz="2800" dirty="0" smtClean="0">
                <a:sym typeface="Symbol" pitchFamily="18" charset="2"/>
              </a:rPr>
              <a:t>(</a:t>
            </a:r>
            <a:r>
              <a:rPr lang="en-US" sz="2800" dirty="0" smtClean="0">
                <a:sym typeface="Symbol" pitchFamily="18" charset="2"/>
              </a:rPr>
              <a:t>).</a:t>
            </a:r>
          </a:p>
          <a:p>
            <a:pPr>
              <a:lnSpc>
                <a:spcPct val="90000"/>
              </a:lnSpc>
              <a:buFontTx/>
              <a:buNone/>
            </a:pPr>
            <a:r>
              <a:rPr lang="en-US" sz="2800" dirty="0">
                <a:sym typeface="Symbol" pitchFamily="18" charset="2"/>
              </a:rPr>
              <a:t> </a:t>
            </a:r>
            <a:r>
              <a:rPr lang="en-US" sz="2800" dirty="0" smtClean="0">
                <a:sym typeface="Symbol" pitchFamily="18" charset="2"/>
              </a:rPr>
              <a:t>	Universally instantiating, we get </a:t>
            </a:r>
            <a:endParaRPr lang="it-IT" sz="2800" dirty="0">
              <a:sym typeface="Symbol" pitchFamily="18" charset="2"/>
            </a:endParaRPr>
          </a:p>
          <a:p>
            <a:pPr>
              <a:lnSpc>
                <a:spcPct val="90000"/>
              </a:lnSpc>
              <a:buFontTx/>
              <a:buNone/>
            </a:pPr>
            <a:r>
              <a:rPr lang="it-IT" sz="2800" dirty="0">
                <a:sym typeface="Symbol" pitchFamily="18" charset="2"/>
              </a:rPr>
              <a:t>	</a:t>
            </a:r>
            <a:r>
              <a:rPr lang="en-US" sz="2800" dirty="0" smtClean="0"/>
              <a:t> 	[</a:t>
            </a:r>
            <a:r>
              <a:rPr lang="en-US" sz="2800" dirty="0" smtClean="0">
                <a:sym typeface="Symbol" pitchFamily="18" charset="2"/>
              </a:rPr>
              <a:t></a:t>
            </a:r>
            <a:r>
              <a:rPr lang="en-US" sz="2800" i="1" dirty="0" err="1" smtClean="0"/>
              <a:t>x</a:t>
            </a:r>
            <a:r>
              <a:rPr lang="en-US" sz="2800" dirty="0" err="1" smtClean="0">
                <a:sym typeface="Symbol" pitchFamily="18" charset="2"/>
              </a:rPr>
              <a:t>Gx</a:t>
            </a:r>
            <a:r>
              <a:rPr lang="en-US" sz="2800" dirty="0" smtClean="0">
                <a:sym typeface="Symbol" pitchFamily="18" charset="2"/>
              </a:rPr>
              <a:t>][</a:t>
            </a:r>
            <a:r>
              <a:rPr lang="en-US" sz="2800" dirty="0" err="1" smtClean="0">
                <a:sym typeface="Symbol" pitchFamily="18" charset="2"/>
              </a:rPr>
              <a:t>Gx</a:t>
            </a:r>
            <a:r>
              <a:rPr lang="en-US" sz="2800" dirty="0" smtClean="0">
                <a:sym typeface="Symbol" pitchFamily="18" charset="2"/>
              </a:rPr>
              <a:t>]</a:t>
            </a:r>
            <a:r>
              <a:rPr lang="en-US" sz="2800" i="1" dirty="0" smtClean="0"/>
              <a:t> </a:t>
            </a:r>
            <a:r>
              <a:rPr lang="en-US" sz="2800" dirty="0" smtClean="0">
                <a:sym typeface="Symbol" pitchFamily="18" charset="2"/>
              </a:rPr>
              <a:t> </a:t>
            </a:r>
            <a:r>
              <a:rPr lang="it-IT" sz="2800" dirty="0" smtClean="0">
                <a:sym typeface="Symbol" pitchFamily="18" charset="2"/>
              </a:rPr>
              <a:t>(</a:t>
            </a:r>
            <a:r>
              <a:rPr lang="en-US" sz="2800" dirty="0">
                <a:sym typeface="Symbol" pitchFamily="18" charset="2"/>
              </a:rPr>
              <a:t>G</a:t>
            </a:r>
            <a:r>
              <a:rPr lang="en-US" sz="2800" dirty="0" smtClean="0">
                <a:sym typeface="Symbol" pitchFamily="18" charset="2"/>
              </a:rPr>
              <a:t>).</a:t>
            </a:r>
          </a:p>
          <a:p>
            <a:pPr>
              <a:lnSpc>
                <a:spcPct val="90000"/>
              </a:lnSpc>
              <a:buFontTx/>
              <a:buNone/>
            </a:pPr>
            <a:r>
              <a:rPr lang="en-US" sz="2800" dirty="0">
                <a:sym typeface="Symbol" pitchFamily="18" charset="2"/>
              </a:rPr>
              <a:t> </a:t>
            </a:r>
            <a:r>
              <a:rPr lang="en-US" sz="2800" dirty="0" smtClean="0">
                <a:sym typeface="Symbol" pitchFamily="18" charset="2"/>
              </a:rPr>
              <a:t>	And </a:t>
            </a:r>
            <a:r>
              <a:rPr lang="en-US" sz="2800" dirty="0" smtClean="0"/>
              <a:t>E!(</a:t>
            </a:r>
            <a:r>
              <a:rPr lang="en-US" sz="2800" dirty="0" smtClean="0">
                <a:sym typeface="Symbol" pitchFamily="18" charset="2"/>
              </a:rPr>
              <a:t></a:t>
            </a:r>
            <a:r>
              <a:rPr lang="en-US" sz="2800" i="1" dirty="0" err="1" smtClean="0"/>
              <a:t>x</a:t>
            </a:r>
            <a:r>
              <a:rPr lang="en-US" sz="2800" dirty="0" err="1" smtClean="0">
                <a:sym typeface="Symbol" pitchFamily="18" charset="2"/>
              </a:rPr>
              <a:t>G</a:t>
            </a:r>
            <a:r>
              <a:rPr lang="en-US" sz="2800" i="1" dirty="0" err="1" smtClean="0"/>
              <a:t>x</a:t>
            </a:r>
            <a:r>
              <a:rPr lang="en-US" sz="2800" dirty="0" smtClean="0"/>
              <a:t>) yields [</a:t>
            </a:r>
            <a:r>
              <a:rPr lang="en-US" sz="2800" dirty="0" smtClean="0">
                <a:sym typeface="Symbol" pitchFamily="18" charset="2"/>
              </a:rPr>
              <a:t></a:t>
            </a:r>
            <a:r>
              <a:rPr lang="en-US" sz="2800" i="1" dirty="0" err="1" smtClean="0"/>
              <a:t>x</a:t>
            </a:r>
            <a:r>
              <a:rPr lang="en-US" sz="2800" dirty="0" err="1" smtClean="0">
                <a:sym typeface="Symbol" pitchFamily="18" charset="2"/>
              </a:rPr>
              <a:t>Gx</a:t>
            </a:r>
            <a:r>
              <a:rPr lang="en-US" sz="2800" dirty="0" smtClean="0">
                <a:sym typeface="Symbol" pitchFamily="18" charset="2"/>
              </a:rPr>
              <a:t>][</a:t>
            </a:r>
            <a:r>
              <a:rPr lang="en-US" sz="2800" dirty="0" err="1" smtClean="0">
                <a:sym typeface="Symbol" pitchFamily="18" charset="2"/>
              </a:rPr>
              <a:t>Gx</a:t>
            </a:r>
            <a:r>
              <a:rPr lang="en-US" sz="2800" dirty="0" smtClean="0">
                <a:sym typeface="Symbol" pitchFamily="18" charset="2"/>
              </a:rPr>
              <a:t>]</a:t>
            </a:r>
            <a:r>
              <a:rPr lang="en-US" sz="2800" i="1" dirty="0" smtClean="0">
                <a:sym typeface="Symbol" pitchFamily="18" charset="2"/>
              </a:rPr>
              <a:t>. Hence </a:t>
            </a:r>
            <a:r>
              <a:rPr lang="it-IT" sz="2800" dirty="0" smtClean="0">
                <a:sym typeface="Symbol" pitchFamily="18" charset="2"/>
              </a:rPr>
              <a:t>(</a:t>
            </a:r>
            <a:r>
              <a:rPr lang="en-US" sz="2800" dirty="0" smtClean="0">
                <a:sym typeface="Symbol" pitchFamily="18" charset="2"/>
              </a:rPr>
              <a:t>G).</a:t>
            </a:r>
            <a:endParaRPr lang="en-US" sz="2800" dirty="0">
              <a:sym typeface="Symbol" pitchFamily="18" charset="2"/>
            </a:endParaRPr>
          </a:p>
          <a:p>
            <a:pPr>
              <a:lnSpc>
                <a:spcPct val="90000"/>
              </a:lnSpc>
            </a:pPr>
            <a:endParaRPr lang="en-US" sz="2800" dirty="0">
              <a:sym typeface="Symbol" pitchFamily="18" charset="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fontScale="70000" lnSpcReduction="20000"/>
          </a:bodyPr>
          <a:lstStyle/>
          <a:p>
            <a:r>
              <a:rPr lang="en-US" dirty="0" smtClean="0"/>
              <a:t>The surprising (and interesting result) of our reconstruction of OA on Russell’s behalf, is that Primary and Secondary scopes of the definite description are logically equivalent. We </a:t>
            </a:r>
            <a:r>
              <a:rPr lang="en-US" dirty="0" smtClean="0"/>
              <a:t>have:</a:t>
            </a:r>
          </a:p>
          <a:p>
            <a:pPr marL="0" indent="0">
              <a:buNone/>
            </a:pPr>
            <a:r>
              <a:rPr lang="en-US" dirty="0"/>
              <a:t>	</a:t>
            </a:r>
            <a:r>
              <a:rPr lang="en-US" dirty="0" smtClean="0"/>
              <a:t>      [</a:t>
            </a:r>
            <a:r>
              <a:rPr lang="en-US" dirty="0">
                <a:sym typeface="Symbol" pitchFamily="18" charset="2"/>
              </a:rPr>
              <a:t></a:t>
            </a:r>
            <a:r>
              <a:rPr lang="en-US" i="1" dirty="0" err="1"/>
              <a:t>x</a:t>
            </a:r>
            <a:r>
              <a:rPr lang="en-US" dirty="0" err="1">
                <a:sym typeface="Symbol" pitchFamily="18" charset="2"/>
              </a:rPr>
              <a:t>Gx</a:t>
            </a:r>
            <a:r>
              <a:rPr lang="en-US" dirty="0">
                <a:sym typeface="Symbol" pitchFamily="18" charset="2"/>
              </a:rPr>
              <a:t>][ </a:t>
            </a:r>
            <a:r>
              <a:rPr lang="en-US" dirty="0" smtClean="0"/>
              <a:t>(</a:t>
            </a:r>
            <a:r>
              <a:rPr lang="it-IT" dirty="0" smtClean="0">
                <a:sym typeface="Symbol" pitchFamily="18" charset="2"/>
              </a:rPr>
              <a:t>)( </a:t>
            </a:r>
            <a:r>
              <a:rPr lang="en-US" dirty="0" smtClean="0">
                <a:sym typeface="Symbol" pitchFamily="18" charset="2"/>
              </a:rPr>
              <a:t>x</a:t>
            </a:r>
            <a:r>
              <a:rPr lang="en-US" i="1" dirty="0" smtClean="0"/>
              <a:t> </a:t>
            </a:r>
            <a:r>
              <a:rPr lang="en-US" dirty="0">
                <a:sym typeface="Symbol" pitchFamily="18" charset="2"/>
              </a:rPr>
              <a:t></a:t>
            </a:r>
            <a:r>
              <a:rPr lang="en-US" baseline="-25000" dirty="0">
                <a:sym typeface="Symbol" pitchFamily="18" charset="2"/>
              </a:rPr>
              <a:t></a:t>
            </a:r>
            <a:r>
              <a:rPr lang="en-US" dirty="0">
                <a:sym typeface="Symbol" pitchFamily="18" charset="2"/>
              </a:rPr>
              <a:t> </a:t>
            </a:r>
            <a:r>
              <a:rPr lang="it-IT" dirty="0">
                <a:sym typeface="Symbol" pitchFamily="18" charset="2"/>
              </a:rPr>
              <a:t>(</a:t>
            </a:r>
            <a:r>
              <a:rPr lang="en-US" dirty="0">
                <a:sym typeface="Symbol" pitchFamily="18" charset="2"/>
              </a:rPr>
              <a:t>) ..</a:t>
            </a:r>
            <a:r>
              <a:rPr lang="en-US" i="1" dirty="0"/>
              <a:t> </a:t>
            </a:r>
            <a:r>
              <a:rPr lang="it-IT" dirty="0">
                <a:sym typeface="Symbol" pitchFamily="18" charset="2"/>
              </a:rPr>
              <a:t>(G))</a:t>
            </a:r>
          </a:p>
          <a:p>
            <a:pPr marL="0" indent="0">
              <a:buNone/>
            </a:pPr>
            <a:r>
              <a:rPr lang="it-IT" dirty="0" smtClean="0">
                <a:sym typeface="Symbol"/>
              </a:rPr>
              <a:t>		 </a:t>
            </a:r>
            <a:r>
              <a:rPr lang="en-US" dirty="0"/>
              <a:t>(</a:t>
            </a:r>
            <a:r>
              <a:rPr lang="it-IT" dirty="0">
                <a:sym typeface="Symbol" pitchFamily="18" charset="2"/>
              </a:rPr>
              <a:t></a:t>
            </a:r>
            <a:r>
              <a:rPr lang="en-US" dirty="0"/>
              <a:t>)([</a:t>
            </a:r>
            <a:r>
              <a:rPr lang="en-US" dirty="0">
                <a:sym typeface="Symbol" pitchFamily="18" charset="2"/>
              </a:rPr>
              <a:t></a:t>
            </a:r>
            <a:r>
              <a:rPr lang="en-US" i="1" dirty="0" err="1"/>
              <a:t>x</a:t>
            </a:r>
            <a:r>
              <a:rPr lang="en-US" dirty="0" err="1">
                <a:sym typeface="Symbol" pitchFamily="18" charset="2"/>
              </a:rPr>
              <a:t>Gx</a:t>
            </a:r>
            <a:r>
              <a:rPr lang="en-US" dirty="0">
                <a:sym typeface="Symbol" pitchFamily="18" charset="2"/>
              </a:rPr>
              <a:t>][x]</a:t>
            </a:r>
            <a:r>
              <a:rPr lang="en-US" i="1" dirty="0"/>
              <a:t> </a:t>
            </a:r>
            <a:r>
              <a:rPr lang="en-US" dirty="0">
                <a:sym typeface="Symbol" pitchFamily="18" charset="2"/>
              </a:rPr>
              <a:t></a:t>
            </a:r>
            <a:r>
              <a:rPr lang="en-US" baseline="-25000" dirty="0">
                <a:sym typeface="Symbol" pitchFamily="18" charset="2"/>
              </a:rPr>
              <a:t></a:t>
            </a:r>
            <a:r>
              <a:rPr lang="en-US" dirty="0">
                <a:sym typeface="Symbol" pitchFamily="18" charset="2"/>
              </a:rPr>
              <a:t> </a:t>
            </a:r>
            <a:r>
              <a:rPr lang="it-IT" dirty="0">
                <a:sym typeface="Symbol" pitchFamily="18" charset="2"/>
              </a:rPr>
              <a:t>(</a:t>
            </a:r>
            <a:r>
              <a:rPr lang="en-US" dirty="0">
                <a:sym typeface="Symbol" pitchFamily="18" charset="2"/>
              </a:rPr>
              <a:t>) ..</a:t>
            </a:r>
            <a:r>
              <a:rPr lang="en-US" i="1" dirty="0"/>
              <a:t> </a:t>
            </a:r>
            <a:r>
              <a:rPr lang="it-IT" dirty="0">
                <a:sym typeface="Symbol" pitchFamily="18" charset="2"/>
              </a:rPr>
              <a:t>(G))</a:t>
            </a:r>
          </a:p>
          <a:p>
            <a:endParaRPr lang="en-US" dirty="0" smtClean="0"/>
          </a:p>
          <a:p>
            <a:r>
              <a:rPr lang="en-US" dirty="0"/>
              <a:t>There are a great many benefits of this </a:t>
            </a:r>
            <a:r>
              <a:rPr lang="en-US" dirty="0" smtClean="0"/>
              <a:t>interpretation:  </a:t>
            </a:r>
            <a:endParaRPr lang="en-US" dirty="0"/>
          </a:p>
          <a:p>
            <a:r>
              <a:rPr lang="en-US" dirty="0" smtClean="0"/>
              <a:t>Advocates </a:t>
            </a:r>
            <a:r>
              <a:rPr lang="en-US" dirty="0" smtClean="0"/>
              <a:t>of the OA who take ‘existence’ as a property have always struggled with the problem that ‘existence’ does not seem to make a being more perfect. Indeed, if Satan exists, then he is more evil. </a:t>
            </a:r>
          </a:p>
          <a:p>
            <a:r>
              <a:rPr lang="en-US" dirty="0" smtClean="0"/>
              <a:t>On the present formulation, this objection </a:t>
            </a:r>
            <a:r>
              <a:rPr lang="en-US" dirty="0" smtClean="0">
                <a:solidFill>
                  <a:srgbClr val="FF0000"/>
                </a:solidFill>
              </a:rPr>
              <a:t>vanishes</a:t>
            </a:r>
            <a:r>
              <a:rPr lang="en-US" dirty="0" smtClean="0"/>
              <a:t>. Perfection is a higher-level property </a:t>
            </a:r>
            <a:r>
              <a:rPr lang="en-US" dirty="0" smtClean="0">
                <a:sym typeface="Symbol"/>
              </a:rPr>
              <a:t>that a property  has when it is possessed in common with all properties of God– if God exists.  Of course, if God doesn’t exist, then all properties are trivially perfection properties.  This is as it should be. </a:t>
            </a:r>
            <a:endParaRPr lang="en-US" dirty="0" smtClean="0">
              <a:sym typeface="Symbol"/>
            </a:endParaRPr>
          </a:p>
          <a:p>
            <a:pPr marL="0" indent="0">
              <a:buNone/>
            </a:pPr>
            <a:endParaRPr lang="en-US" dirty="0"/>
          </a:p>
        </p:txBody>
      </p:sp>
    </p:spTree>
    <p:extLst>
      <p:ext uri="{BB962C8B-B14F-4D97-AF65-F5344CB8AC3E}">
        <p14:creationId xmlns:p14="http://schemas.microsoft.com/office/powerpoint/2010/main" val="3486335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Rectangle 3"/>
          <p:cNvSpPr>
            <a:spLocks noGrp="1" noChangeArrowheads="1"/>
          </p:cNvSpPr>
          <p:nvPr>
            <p:ph type="body" idx="1"/>
          </p:nvPr>
        </p:nvSpPr>
        <p:spPr>
          <a:xfrm>
            <a:off x="0" y="914400"/>
            <a:ext cx="9982200" cy="5211763"/>
          </a:xfrm>
        </p:spPr>
        <p:txBody>
          <a:bodyPr/>
          <a:lstStyle/>
          <a:p>
            <a:pPr>
              <a:buFontTx/>
              <a:buNone/>
            </a:pPr>
            <a:r>
              <a:rPr lang="en-US"/>
              <a:t>                                                                 Ansel </a:t>
            </a:r>
          </a:p>
          <a:p>
            <a:pPr>
              <a:buFontTx/>
              <a:buNone/>
            </a:pPr>
            <a:r>
              <a:rPr lang="en-US"/>
              <a:t>                                                                  of                       								Iowa City</a:t>
            </a:r>
          </a:p>
        </p:txBody>
      </p:sp>
      <p:pic>
        <p:nvPicPr>
          <p:cNvPr id="139270" name="Picture 6" descr="Ans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04800"/>
            <a:ext cx="6543675" cy="6334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92500" lnSpcReduction="10000"/>
          </a:bodyPr>
          <a:lstStyle/>
          <a:p>
            <a:r>
              <a:rPr lang="en-US" dirty="0" smtClean="0"/>
              <a:t>It should be noted that we have: </a:t>
            </a:r>
          </a:p>
          <a:p>
            <a:pPr marL="0" indent="0">
              <a:buNone/>
            </a:pPr>
            <a:r>
              <a:rPr lang="en-US" dirty="0" smtClean="0"/>
              <a:t>	</a:t>
            </a:r>
            <a:r>
              <a:rPr lang="en-US" dirty="0" err="1" smtClean="0"/>
              <a:t>Gx</a:t>
            </a:r>
            <a:r>
              <a:rPr lang="en-US" dirty="0" smtClean="0"/>
              <a:t> </a:t>
            </a:r>
            <a:r>
              <a:rPr lang="en-US" dirty="0" smtClean="0">
                <a:sym typeface="Symbol"/>
              </a:rPr>
              <a:t></a:t>
            </a:r>
            <a:r>
              <a:rPr lang="en-US" baseline="-25000" dirty="0" smtClean="0">
                <a:sym typeface="Symbol"/>
              </a:rPr>
              <a:t>x</a:t>
            </a:r>
            <a:r>
              <a:rPr lang="en-US" dirty="0" smtClean="0">
                <a:sym typeface="Symbol"/>
              </a:rPr>
              <a:t> </a:t>
            </a:r>
            <a:r>
              <a:rPr lang="en-US" dirty="0" smtClean="0"/>
              <a:t>(</a:t>
            </a:r>
            <a:r>
              <a:rPr lang="it-IT" dirty="0">
                <a:sym typeface="Symbol" pitchFamily="18" charset="2"/>
              </a:rPr>
              <a:t></a:t>
            </a:r>
            <a:r>
              <a:rPr lang="en-US" dirty="0" smtClean="0"/>
              <a:t>)(</a:t>
            </a:r>
            <a:r>
              <a:rPr lang="en-US" dirty="0" smtClean="0">
                <a:sym typeface="Symbol" pitchFamily="18" charset="2"/>
              </a:rPr>
              <a:t>x</a:t>
            </a:r>
            <a:r>
              <a:rPr lang="en-US" i="1" dirty="0" smtClean="0"/>
              <a:t> </a:t>
            </a:r>
            <a:r>
              <a:rPr lang="en-US" dirty="0">
                <a:sym typeface="Symbol" pitchFamily="18" charset="2"/>
              </a:rPr>
              <a:t></a:t>
            </a:r>
            <a:r>
              <a:rPr lang="en-US" baseline="-25000" dirty="0">
                <a:sym typeface="Symbol" pitchFamily="18" charset="2"/>
              </a:rPr>
              <a:t></a:t>
            </a:r>
            <a:r>
              <a:rPr lang="en-US" dirty="0">
                <a:sym typeface="Symbol" pitchFamily="18" charset="2"/>
              </a:rPr>
              <a:t> </a:t>
            </a:r>
            <a:r>
              <a:rPr lang="it-IT" dirty="0">
                <a:sym typeface="Symbol" pitchFamily="18" charset="2"/>
              </a:rPr>
              <a:t>(</a:t>
            </a:r>
            <a:r>
              <a:rPr lang="en-US" dirty="0">
                <a:sym typeface="Symbol" pitchFamily="18" charset="2"/>
              </a:rPr>
              <a:t>) ..</a:t>
            </a:r>
            <a:r>
              <a:rPr lang="en-US" i="1" dirty="0"/>
              <a:t> </a:t>
            </a:r>
            <a:r>
              <a:rPr lang="it-IT" dirty="0">
                <a:sym typeface="Symbol" pitchFamily="18" charset="2"/>
              </a:rPr>
              <a:t>(G</a:t>
            </a:r>
            <a:r>
              <a:rPr lang="it-IT" dirty="0" smtClean="0">
                <a:sym typeface="Symbol" pitchFamily="18" charset="2"/>
              </a:rPr>
              <a:t>)).</a:t>
            </a:r>
          </a:p>
          <a:p>
            <a:pPr marL="0" indent="0">
              <a:buNone/>
            </a:pPr>
            <a:r>
              <a:rPr lang="it-IT" dirty="0" smtClean="0">
                <a:sym typeface="Symbol" pitchFamily="18" charset="2"/>
              </a:rPr>
              <a:t>	Indeed, this holds for all G.</a:t>
            </a:r>
            <a:endParaRPr lang="it-IT" dirty="0">
              <a:sym typeface="Symbol" pitchFamily="18" charset="2"/>
            </a:endParaRPr>
          </a:p>
          <a:p>
            <a:r>
              <a:rPr lang="en-US" dirty="0" smtClean="0"/>
              <a:t>But parodies </a:t>
            </a:r>
            <a:r>
              <a:rPr lang="en-US" dirty="0"/>
              <a:t>of the OA </a:t>
            </a:r>
            <a:r>
              <a:rPr lang="en-US" dirty="0" smtClean="0"/>
              <a:t>don’t work.</a:t>
            </a:r>
            <a:endParaRPr lang="en-US" dirty="0" smtClean="0"/>
          </a:p>
          <a:p>
            <a:r>
              <a:rPr lang="en-US" dirty="0" smtClean="0"/>
              <a:t>Russell was aware of the parody objection:  He writes:</a:t>
            </a:r>
          </a:p>
          <a:p>
            <a:pPr lvl="1"/>
            <a:r>
              <a:rPr lang="en-US" dirty="0" smtClean="0"/>
              <a:t>“Some people say that the mere fact that one can imagine ideas show </a:t>
            </a:r>
            <a:r>
              <a:rPr lang="en-US" dirty="0" err="1" smtClean="0"/>
              <a:t>sthat</a:t>
            </a:r>
            <a:r>
              <a:rPr lang="en-US" dirty="0" smtClean="0"/>
              <a:t> they exist somewhere– but if this were true it would apply to bad things too– the Devil would be proved by the same argument as proves God… (Selected Letters of Bertrand Russell, Griffin ed., p. 413.)</a:t>
            </a:r>
            <a:endParaRPr lang="en-US" dirty="0"/>
          </a:p>
        </p:txBody>
      </p:sp>
    </p:spTree>
    <p:extLst>
      <p:ext uri="{BB962C8B-B14F-4D97-AF65-F5344CB8AC3E}">
        <p14:creationId xmlns:p14="http://schemas.microsoft.com/office/powerpoint/2010/main" val="13061603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r>
              <a:rPr lang="en-US" dirty="0" smtClean="0"/>
              <a:t>But the parody in our case would be:</a:t>
            </a:r>
          </a:p>
          <a:p>
            <a:endParaRPr lang="en-US" dirty="0"/>
          </a:p>
          <a:p>
            <a:pPr>
              <a:lnSpc>
                <a:spcPct val="80000"/>
              </a:lnSpc>
              <a:buFontTx/>
              <a:buNone/>
            </a:pPr>
            <a:r>
              <a:rPr lang="en-US" dirty="0" smtClean="0"/>
              <a:t>   Evilness(</a:t>
            </a:r>
            <a:r>
              <a:rPr lang="it-IT" dirty="0" smtClean="0">
                <a:sym typeface="Symbol" pitchFamily="18" charset="2"/>
              </a:rPr>
              <a:t></a:t>
            </a:r>
            <a:r>
              <a:rPr lang="en-US" dirty="0" smtClean="0"/>
              <a:t>) =</a:t>
            </a:r>
            <a:r>
              <a:rPr lang="en-US" dirty="0" err="1" smtClean="0"/>
              <a:t>df</a:t>
            </a:r>
            <a:r>
              <a:rPr lang="en-US" dirty="0" smtClean="0"/>
              <a:t>   [</a:t>
            </a:r>
            <a:r>
              <a:rPr lang="en-US" dirty="0" smtClean="0">
                <a:sym typeface="Symbol" pitchFamily="18" charset="2"/>
              </a:rPr>
              <a:t></a:t>
            </a:r>
            <a:r>
              <a:rPr lang="en-US" i="1" dirty="0" smtClean="0"/>
              <a:t>x </a:t>
            </a:r>
            <a:r>
              <a:rPr lang="en-US" i="1" baseline="30000" dirty="0" err="1" smtClean="0"/>
              <a:t>u</a:t>
            </a:r>
            <a:r>
              <a:rPr lang="en-US" dirty="0" err="1" smtClean="0">
                <a:sym typeface="Symbol" pitchFamily="18" charset="2"/>
              </a:rPr>
              <a:t>Gx</a:t>
            </a:r>
            <a:r>
              <a:rPr lang="en-US" dirty="0" smtClean="0">
                <a:sym typeface="Symbol" pitchFamily="18" charset="2"/>
              </a:rPr>
              <a:t>][x]</a:t>
            </a:r>
            <a:r>
              <a:rPr lang="en-US" i="1" dirty="0" smtClean="0"/>
              <a:t> </a:t>
            </a:r>
            <a:r>
              <a:rPr lang="en-US" dirty="0" smtClean="0">
                <a:sym typeface="Symbol" pitchFamily="18" charset="2"/>
              </a:rPr>
              <a:t></a:t>
            </a:r>
            <a:r>
              <a:rPr lang="en-US" baseline="-25000" dirty="0" smtClean="0">
                <a:sym typeface="Symbol" pitchFamily="18" charset="2"/>
              </a:rPr>
              <a:t></a:t>
            </a:r>
            <a:r>
              <a:rPr lang="en-US" dirty="0" smtClean="0">
                <a:sym typeface="Symbol" pitchFamily="18" charset="2"/>
              </a:rPr>
              <a:t> </a:t>
            </a:r>
            <a:r>
              <a:rPr lang="it-IT" dirty="0" smtClean="0">
                <a:sym typeface="Symbol" pitchFamily="18" charset="2"/>
              </a:rPr>
              <a:t>(</a:t>
            </a:r>
            <a:r>
              <a:rPr lang="en-US" dirty="0" smtClean="0">
                <a:sym typeface="Symbol" pitchFamily="18" charset="2"/>
              </a:rPr>
              <a:t>) </a:t>
            </a:r>
            <a:r>
              <a:rPr lang="it-IT" dirty="0" smtClean="0">
                <a:sym typeface="Symbol" pitchFamily="18" charset="2"/>
              </a:rPr>
              <a:t> </a:t>
            </a:r>
          </a:p>
          <a:p>
            <a:pPr>
              <a:lnSpc>
                <a:spcPct val="80000"/>
              </a:lnSpc>
              <a:buFontTx/>
              <a:buNone/>
            </a:pPr>
            <a:r>
              <a:rPr lang="en-US" dirty="0" smtClean="0"/>
              <a:t>	                  	  	</a:t>
            </a:r>
          </a:p>
          <a:p>
            <a:pPr>
              <a:lnSpc>
                <a:spcPct val="80000"/>
              </a:lnSpc>
              <a:buFontTx/>
              <a:buNone/>
            </a:pPr>
            <a:r>
              <a:rPr lang="en-US" dirty="0" smtClean="0"/>
              <a:t>	(**1)  (</a:t>
            </a:r>
            <a:r>
              <a:rPr lang="it-IT" dirty="0" smtClean="0">
                <a:sym typeface="Symbol" pitchFamily="18" charset="2"/>
              </a:rPr>
              <a:t></a:t>
            </a:r>
            <a:r>
              <a:rPr lang="en-US" dirty="0" smtClean="0"/>
              <a:t>)(Evilness(</a:t>
            </a:r>
            <a:r>
              <a:rPr lang="it-IT" dirty="0" smtClean="0">
                <a:sym typeface="Symbol" pitchFamily="18" charset="2"/>
              </a:rPr>
              <a:t></a:t>
            </a:r>
            <a:r>
              <a:rPr lang="en-US" dirty="0" smtClean="0"/>
              <a:t>)</a:t>
            </a:r>
            <a:r>
              <a:rPr lang="en-US" i="1" dirty="0" smtClean="0"/>
              <a:t>  </a:t>
            </a:r>
            <a:r>
              <a:rPr lang="en-US" dirty="0" smtClean="0">
                <a:sym typeface="Symbol" pitchFamily="18" charset="2"/>
              </a:rPr>
              <a:t></a:t>
            </a:r>
            <a:r>
              <a:rPr lang="en-US" i="1" dirty="0" smtClean="0"/>
              <a:t> </a:t>
            </a:r>
            <a:r>
              <a:rPr lang="it-IT" dirty="0" smtClean="0">
                <a:sym typeface="Symbol" pitchFamily="18" charset="2"/>
              </a:rPr>
              <a:t>(G)) </a:t>
            </a:r>
          </a:p>
          <a:p>
            <a:pPr>
              <a:lnSpc>
                <a:spcPct val="80000"/>
              </a:lnSpc>
              <a:buFontTx/>
              <a:buNone/>
            </a:pPr>
            <a:r>
              <a:rPr lang="it-IT" dirty="0" smtClean="0">
                <a:sym typeface="Symbol" pitchFamily="18" charset="2"/>
              </a:rPr>
              <a:t>	i.e., </a:t>
            </a:r>
            <a:r>
              <a:rPr lang="en-US" dirty="0" smtClean="0"/>
              <a:t>(</a:t>
            </a:r>
            <a:r>
              <a:rPr lang="it-IT" dirty="0" smtClean="0">
                <a:sym typeface="Symbol" pitchFamily="18" charset="2"/>
              </a:rPr>
              <a:t></a:t>
            </a:r>
            <a:r>
              <a:rPr lang="en-US" dirty="0" smtClean="0"/>
              <a:t>)([</a:t>
            </a:r>
            <a:r>
              <a:rPr lang="en-US" dirty="0" smtClean="0">
                <a:sym typeface="Symbol" pitchFamily="18" charset="2"/>
              </a:rPr>
              <a:t></a:t>
            </a:r>
            <a:r>
              <a:rPr lang="en-US" i="1" dirty="0" smtClean="0"/>
              <a:t>x </a:t>
            </a:r>
            <a:r>
              <a:rPr lang="en-US" i="1" baseline="30000" dirty="0" err="1" smtClean="0"/>
              <a:t>u</a:t>
            </a:r>
            <a:r>
              <a:rPr lang="en-US" dirty="0" err="1" smtClean="0">
                <a:sym typeface="Symbol" pitchFamily="18" charset="2"/>
              </a:rPr>
              <a:t>Gx</a:t>
            </a:r>
            <a:r>
              <a:rPr lang="en-US" dirty="0" smtClean="0">
                <a:sym typeface="Symbol" pitchFamily="18" charset="2"/>
              </a:rPr>
              <a:t>][x]</a:t>
            </a:r>
            <a:r>
              <a:rPr lang="en-US" i="1" dirty="0" smtClean="0"/>
              <a:t> </a:t>
            </a:r>
            <a:r>
              <a:rPr lang="en-US" dirty="0" smtClean="0">
                <a:sym typeface="Symbol" pitchFamily="18" charset="2"/>
              </a:rPr>
              <a:t></a:t>
            </a:r>
            <a:r>
              <a:rPr lang="en-US" baseline="-25000" dirty="0" smtClean="0">
                <a:sym typeface="Symbol" pitchFamily="18" charset="2"/>
              </a:rPr>
              <a:t></a:t>
            </a:r>
            <a:r>
              <a:rPr lang="en-US" dirty="0" smtClean="0">
                <a:sym typeface="Symbol" pitchFamily="18" charset="2"/>
              </a:rPr>
              <a:t> </a:t>
            </a:r>
            <a:r>
              <a:rPr lang="it-IT" dirty="0" smtClean="0">
                <a:sym typeface="Symbol" pitchFamily="18" charset="2"/>
              </a:rPr>
              <a:t>(</a:t>
            </a:r>
            <a:r>
              <a:rPr lang="en-US" dirty="0" smtClean="0">
                <a:sym typeface="Symbol" pitchFamily="18" charset="2"/>
              </a:rPr>
              <a:t>) ..</a:t>
            </a:r>
            <a:r>
              <a:rPr lang="en-US" i="1" dirty="0" smtClean="0"/>
              <a:t> </a:t>
            </a:r>
            <a:r>
              <a:rPr lang="it-IT" dirty="0" smtClean="0">
                <a:sym typeface="Symbol" pitchFamily="18" charset="2"/>
              </a:rPr>
              <a:t>(G))</a:t>
            </a:r>
          </a:p>
          <a:p>
            <a:pPr>
              <a:lnSpc>
                <a:spcPct val="80000"/>
              </a:lnSpc>
              <a:buFontTx/>
              <a:buNone/>
            </a:pPr>
            <a:r>
              <a:rPr lang="en-US" dirty="0" smtClean="0"/>
              <a:t>	(**2) Evilness{(</a:t>
            </a:r>
            <a:r>
              <a:rPr lang="en-US" dirty="0" smtClean="0">
                <a:sym typeface="Symbol" pitchFamily="18" charset="2"/>
              </a:rPr>
              <a:t></a:t>
            </a:r>
            <a:r>
              <a:rPr lang="en-US" i="1" dirty="0" smtClean="0">
                <a:sym typeface="Symbol" pitchFamily="18" charset="2"/>
              </a:rPr>
              <a:t>x</a:t>
            </a:r>
            <a:r>
              <a:rPr lang="en-US" dirty="0" smtClean="0">
                <a:sym typeface="Symbol" pitchFamily="18" charset="2"/>
              </a:rPr>
              <a:t>)^</a:t>
            </a:r>
            <a:r>
              <a:rPr lang="en-US" i="1" dirty="0" smtClean="0">
                <a:sym typeface="Symbol" pitchFamily="18" charset="2"/>
              </a:rPr>
              <a:t>x</a:t>
            </a:r>
            <a:r>
              <a:rPr lang="en-US" dirty="0" smtClean="0">
                <a:sym typeface="Symbol" pitchFamily="18" charset="2"/>
              </a:rPr>
              <a:t>}</a:t>
            </a:r>
          </a:p>
          <a:p>
            <a:pPr>
              <a:lnSpc>
                <a:spcPct val="80000"/>
              </a:lnSpc>
              <a:buFontTx/>
              <a:buNone/>
            </a:pPr>
            <a:r>
              <a:rPr lang="en-US" dirty="0" smtClean="0">
                <a:sym typeface="Symbol" pitchFamily="18" charset="2"/>
              </a:rPr>
              <a:t>	            i.e., </a:t>
            </a:r>
            <a:r>
              <a:rPr lang="en-US" dirty="0" smtClean="0"/>
              <a:t>[</a:t>
            </a:r>
            <a:r>
              <a:rPr lang="en-US" dirty="0" smtClean="0">
                <a:sym typeface="Symbol" pitchFamily="18" charset="2"/>
              </a:rPr>
              <a:t></a:t>
            </a:r>
            <a:r>
              <a:rPr lang="en-US" i="1" dirty="0" smtClean="0"/>
              <a:t>x </a:t>
            </a:r>
            <a:r>
              <a:rPr lang="en-US" i="1" baseline="30000" dirty="0" err="1" smtClean="0"/>
              <a:t>u</a:t>
            </a:r>
            <a:r>
              <a:rPr lang="en-US" dirty="0" err="1" smtClean="0">
                <a:sym typeface="Symbol" pitchFamily="18" charset="2"/>
              </a:rPr>
              <a:t>Gx</a:t>
            </a:r>
            <a:r>
              <a:rPr lang="en-US" dirty="0" smtClean="0">
                <a:sym typeface="Symbol" pitchFamily="18" charset="2"/>
              </a:rPr>
              <a:t>][x]</a:t>
            </a:r>
            <a:r>
              <a:rPr lang="en-US" i="1" dirty="0" smtClean="0"/>
              <a:t> </a:t>
            </a:r>
            <a:r>
              <a:rPr lang="en-US" dirty="0" smtClean="0">
                <a:sym typeface="Symbol" pitchFamily="18" charset="2"/>
              </a:rPr>
              <a:t></a:t>
            </a:r>
            <a:r>
              <a:rPr lang="en-US" baseline="-25000" dirty="0" smtClean="0">
                <a:sym typeface="Symbol" pitchFamily="18" charset="2"/>
              </a:rPr>
              <a:t></a:t>
            </a:r>
            <a:r>
              <a:rPr lang="en-US" dirty="0" smtClean="0">
                <a:sym typeface="Symbol" pitchFamily="18" charset="2"/>
              </a:rPr>
              <a:t> </a:t>
            </a:r>
            <a:r>
              <a:rPr lang="en-US" dirty="0" smtClean="0"/>
              <a:t>(</a:t>
            </a:r>
            <a:r>
              <a:rPr lang="en-US" dirty="0" smtClean="0">
                <a:sym typeface="Symbol" pitchFamily="18" charset="2"/>
              </a:rPr>
              <a:t></a:t>
            </a:r>
            <a:r>
              <a:rPr lang="en-US" i="1" dirty="0" smtClean="0">
                <a:sym typeface="Symbol" pitchFamily="18" charset="2"/>
              </a:rPr>
              <a:t>x</a:t>
            </a:r>
            <a:r>
              <a:rPr lang="en-US" dirty="0" smtClean="0">
                <a:sym typeface="Symbol" pitchFamily="18" charset="2"/>
              </a:rPr>
              <a:t>)</a:t>
            </a:r>
            <a:r>
              <a:rPr lang="it-IT" dirty="0" smtClean="0">
                <a:sym typeface="Symbol" pitchFamily="18" charset="2"/>
              </a:rPr>
              <a:t>(</a:t>
            </a:r>
            <a:r>
              <a:rPr lang="en-US" dirty="0" smtClean="0">
                <a:sym typeface="Symbol" pitchFamily="18" charset="2"/>
              </a:rPr>
              <a:t>x) </a:t>
            </a:r>
            <a:r>
              <a:rPr lang="en-US" dirty="0" smtClean="0"/>
              <a:t>	</a:t>
            </a:r>
          </a:p>
          <a:p>
            <a:pPr>
              <a:lnSpc>
                <a:spcPct val="80000"/>
              </a:lnSpc>
              <a:buFontTx/>
              <a:buNone/>
            </a:pPr>
            <a:r>
              <a:rPr lang="en-US" dirty="0" smtClean="0"/>
              <a:t>	Therefore, (</a:t>
            </a:r>
            <a:r>
              <a:rPr lang="en-US" dirty="0" smtClean="0">
                <a:sym typeface="Symbol" pitchFamily="18" charset="2"/>
              </a:rPr>
              <a:t></a:t>
            </a:r>
            <a:r>
              <a:rPr lang="en-US" i="1" dirty="0" smtClean="0">
                <a:sym typeface="Symbol" pitchFamily="18" charset="2"/>
              </a:rPr>
              <a:t>x</a:t>
            </a:r>
            <a:r>
              <a:rPr lang="en-US" dirty="0" smtClean="0">
                <a:sym typeface="Symbol" pitchFamily="18" charset="2"/>
              </a:rPr>
              <a:t>)</a:t>
            </a:r>
            <a:r>
              <a:rPr lang="en-US" i="1" baseline="30000" dirty="0" err="1" smtClean="0">
                <a:sym typeface="Symbol" pitchFamily="18" charset="2"/>
              </a:rPr>
              <a:t>u</a:t>
            </a:r>
            <a:r>
              <a:rPr lang="en-US" dirty="0" err="1" smtClean="0">
                <a:sym typeface="Symbol" pitchFamily="18" charset="2"/>
              </a:rPr>
              <a:t>G</a:t>
            </a:r>
            <a:r>
              <a:rPr lang="en-US" i="1" dirty="0" err="1" smtClean="0">
                <a:sym typeface="Symbol" pitchFamily="18" charset="2"/>
              </a:rPr>
              <a:t>x</a:t>
            </a:r>
            <a:r>
              <a:rPr lang="en-US" i="1" dirty="0" smtClean="0">
                <a:sym typeface="Symbol" pitchFamily="18" charset="2"/>
              </a:rPr>
              <a:t> </a:t>
            </a:r>
          </a:p>
          <a:p>
            <a:endParaRPr lang="en-US" dirty="0"/>
          </a:p>
        </p:txBody>
      </p:sp>
    </p:spTree>
    <p:extLst>
      <p:ext uri="{BB962C8B-B14F-4D97-AF65-F5344CB8AC3E}">
        <p14:creationId xmlns:p14="http://schemas.microsoft.com/office/powerpoint/2010/main" val="27316180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fontScale="85000" lnSpcReduction="20000"/>
          </a:bodyPr>
          <a:lstStyle/>
          <a:p>
            <a:r>
              <a:rPr lang="en-US" dirty="0" smtClean="0"/>
              <a:t>But this doesn’t work.</a:t>
            </a:r>
          </a:p>
          <a:p>
            <a:r>
              <a:rPr lang="en-US" dirty="0" smtClean="0"/>
              <a:t>Recall that on our definition of Perfection, there are no perfections if God doesn’t exist.  This seemed theologically correct to Leibniz. He writes: “creatures derive their perfections from God’s influence, by they derive their imperfections from their own nature.”  There may be good without god, but no perfections without God.  But if we defined Evilness in an analogous way, then there would be no evil without Satan, and this seems quite out of sorts even with </a:t>
            </a:r>
            <a:r>
              <a:rPr lang="en-US" dirty="0" err="1" smtClean="0"/>
              <a:t>Manicheanism</a:t>
            </a:r>
            <a:r>
              <a:rPr lang="en-US" dirty="0" smtClean="0"/>
              <a:t>. </a:t>
            </a:r>
          </a:p>
          <a:p>
            <a:r>
              <a:rPr lang="en-US" dirty="0" smtClean="0"/>
              <a:t>Let H be the properties of Hitler. If our definition of Evilness(</a:t>
            </a:r>
            <a:r>
              <a:rPr lang="en-US" dirty="0" smtClean="0">
                <a:sym typeface="Symbol"/>
              </a:rPr>
              <a:t>) were adopted, then the property Evilness{ ^y </a:t>
            </a:r>
            <a:r>
              <a:rPr lang="en-US" baseline="-25000" dirty="0" smtClean="0">
                <a:sym typeface="Symbol"/>
              </a:rPr>
              <a:t>y</a:t>
            </a:r>
            <a:r>
              <a:rPr lang="en-US" dirty="0" smtClean="0">
                <a:sym typeface="Symbol"/>
              </a:rPr>
              <a:t> </a:t>
            </a:r>
            <a:r>
              <a:rPr lang="en-US" dirty="0" err="1" smtClean="0">
                <a:sym typeface="Symbol"/>
              </a:rPr>
              <a:t>Hy</a:t>
            </a:r>
            <a:r>
              <a:rPr lang="en-US" dirty="0" smtClean="0">
                <a:sym typeface="Symbol"/>
              </a:rPr>
              <a:t>}  would not be true.  </a:t>
            </a:r>
            <a:endParaRPr lang="en-US" dirty="0"/>
          </a:p>
        </p:txBody>
      </p:sp>
    </p:spTree>
    <p:extLst>
      <p:ext uri="{BB962C8B-B14F-4D97-AF65-F5344CB8AC3E}">
        <p14:creationId xmlns:p14="http://schemas.microsoft.com/office/powerpoint/2010/main" val="2365651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a:bodyPr>
          <a:lstStyle/>
          <a:p>
            <a:r>
              <a:rPr lang="en-US" dirty="0" smtClean="0"/>
              <a:t>Indeed if God has only Positive (goodness making) properties, then </a:t>
            </a:r>
          </a:p>
          <a:p>
            <a:pPr marL="0" indent="0">
              <a:buNone/>
            </a:pPr>
            <a:r>
              <a:rPr lang="en-US" dirty="0" smtClean="0"/>
              <a:t>	Perfection{Positive(</a:t>
            </a:r>
            <a:r>
              <a:rPr lang="en-US" dirty="0" smtClean="0">
                <a:sym typeface="Symbol"/>
              </a:rPr>
              <a:t>^)}.</a:t>
            </a:r>
          </a:p>
          <a:p>
            <a:r>
              <a:rPr lang="en-US" dirty="0" smtClean="0">
                <a:sym typeface="Symbol"/>
              </a:rPr>
              <a:t>And if </a:t>
            </a:r>
            <a:r>
              <a:rPr lang="en-US" dirty="0" smtClean="0"/>
              <a:t>Satan has only non-Positive properties, then we have</a:t>
            </a:r>
          </a:p>
          <a:p>
            <a:pPr marL="0" indent="0">
              <a:buNone/>
            </a:pPr>
            <a:r>
              <a:rPr lang="en-US" dirty="0" smtClean="0"/>
              <a:t>	Evilness{</a:t>
            </a:r>
            <a:r>
              <a:rPr lang="en-US" dirty="0" smtClean="0">
                <a:sym typeface="Symbol"/>
              </a:rPr>
              <a:t></a:t>
            </a:r>
            <a:r>
              <a:rPr lang="en-US" dirty="0" smtClean="0"/>
              <a:t>Positive(</a:t>
            </a:r>
            <a:r>
              <a:rPr lang="en-US" dirty="0" smtClean="0">
                <a:sym typeface="Symbol"/>
              </a:rPr>
              <a:t>^)}.</a:t>
            </a:r>
          </a:p>
          <a:p>
            <a:r>
              <a:rPr lang="en-US" dirty="0" smtClean="0"/>
              <a:t>Now it follows that </a:t>
            </a:r>
            <a:r>
              <a:rPr lang="en-US" dirty="0" err="1" smtClean="0"/>
              <a:t>Manicheanism</a:t>
            </a:r>
            <a:r>
              <a:rPr lang="en-US" dirty="0" smtClean="0"/>
              <a:t> is impossible. We prove:</a:t>
            </a:r>
          </a:p>
          <a:p>
            <a:r>
              <a:rPr lang="en-US" dirty="0" smtClean="0"/>
              <a:t>[</a:t>
            </a:r>
            <a:r>
              <a:rPr lang="en-US" dirty="0" smtClean="0">
                <a:sym typeface="Symbol" pitchFamily="18" charset="2"/>
              </a:rPr>
              <a:t></a:t>
            </a:r>
            <a:r>
              <a:rPr lang="en-US" i="1" dirty="0" smtClean="0"/>
              <a:t>x </a:t>
            </a:r>
            <a:r>
              <a:rPr lang="en-US" dirty="0" err="1" smtClean="0">
                <a:sym typeface="Symbol" pitchFamily="18" charset="2"/>
              </a:rPr>
              <a:t>Gx</a:t>
            </a:r>
            <a:r>
              <a:rPr lang="en-US" dirty="0" smtClean="0">
                <a:sym typeface="Symbol" pitchFamily="18" charset="2"/>
              </a:rPr>
              <a:t>][x]</a:t>
            </a:r>
            <a:r>
              <a:rPr lang="en-US" i="1" dirty="0" smtClean="0"/>
              <a:t> </a:t>
            </a:r>
            <a:r>
              <a:rPr lang="en-US" dirty="0" smtClean="0">
                <a:sym typeface="Symbol" pitchFamily="18" charset="2"/>
              </a:rPr>
              <a:t></a:t>
            </a:r>
            <a:r>
              <a:rPr lang="en-US" baseline="-25000" dirty="0" smtClean="0">
                <a:sym typeface="Symbol" pitchFamily="18" charset="2"/>
              </a:rPr>
              <a:t></a:t>
            </a:r>
            <a:r>
              <a:rPr lang="en-US" dirty="0" smtClean="0">
                <a:sym typeface="Symbol" pitchFamily="18" charset="2"/>
              </a:rPr>
              <a:t> </a:t>
            </a:r>
            <a:r>
              <a:rPr lang="en-US" dirty="0" smtClean="0">
                <a:sym typeface="Symbol"/>
              </a:rPr>
              <a:t></a:t>
            </a:r>
            <a:r>
              <a:rPr lang="en-US" dirty="0" smtClean="0"/>
              <a:t>[</a:t>
            </a:r>
            <a:r>
              <a:rPr lang="en-US" dirty="0" smtClean="0">
                <a:sym typeface="Symbol" pitchFamily="18" charset="2"/>
              </a:rPr>
              <a:t></a:t>
            </a:r>
            <a:r>
              <a:rPr lang="en-US" i="1" dirty="0" smtClean="0"/>
              <a:t>x </a:t>
            </a:r>
            <a:r>
              <a:rPr lang="en-US" i="1" baseline="30000" dirty="0" err="1" smtClean="0"/>
              <a:t>u</a:t>
            </a:r>
            <a:r>
              <a:rPr lang="en-US" dirty="0" err="1" smtClean="0">
                <a:sym typeface="Symbol" pitchFamily="18" charset="2"/>
              </a:rPr>
              <a:t>Gx</a:t>
            </a:r>
            <a:r>
              <a:rPr lang="en-US" dirty="0" smtClean="0">
                <a:sym typeface="Symbol" pitchFamily="18" charset="2"/>
              </a:rPr>
              <a:t>][x]</a:t>
            </a:r>
            <a:r>
              <a:rPr lang="en-US" i="1" dirty="0" smtClean="0"/>
              <a:t> .</a:t>
            </a:r>
          </a:p>
          <a:p>
            <a:pPr marL="0" indent="0">
              <a:buNone/>
            </a:pPr>
            <a:r>
              <a:rPr lang="en-US" i="1" dirty="0" smtClean="0"/>
              <a:t>God exists or Satan exists or neither exist.</a:t>
            </a:r>
            <a:endParaRPr lang="en-US" dirty="0" smtClean="0"/>
          </a:p>
        </p:txBody>
      </p:sp>
    </p:spTree>
    <p:extLst>
      <p:ext uri="{BB962C8B-B14F-4D97-AF65-F5344CB8AC3E}">
        <p14:creationId xmlns:p14="http://schemas.microsoft.com/office/powerpoint/2010/main" val="17600222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77500" lnSpcReduction="20000"/>
          </a:bodyPr>
          <a:lstStyle/>
          <a:p>
            <a:r>
              <a:rPr lang="en-US" dirty="0" smtClean="0"/>
              <a:t>Our version of the OA also respects offers a response to </a:t>
            </a:r>
            <a:r>
              <a:rPr lang="en-US" dirty="0" err="1" smtClean="0"/>
              <a:t>Gaunilo’s</a:t>
            </a:r>
            <a:r>
              <a:rPr lang="en-US" dirty="0" smtClean="0"/>
              <a:t> famous objection that the same sort of argument can be applied to assure the existence of a perfect island or any property, say </a:t>
            </a:r>
            <a:r>
              <a:rPr lang="en-US" dirty="0" smtClean="0">
                <a:sym typeface="Symbol"/>
              </a:rPr>
              <a:t>.</a:t>
            </a:r>
            <a:endParaRPr lang="en-US" dirty="0" smtClean="0"/>
          </a:p>
          <a:p>
            <a:r>
              <a:rPr lang="en-US" dirty="0" smtClean="0"/>
              <a:t>We are not at liberty to alter our definition of Perfection. </a:t>
            </a:r>
            <a:r>
              <a:rPr lang="en-US" dirty="0" err="1" smtClean="0"/>
              <a:t>Gaunilo</a:t>
            </a:r>
            <a:r>
              <a:rPr lang="en-US" dirty="0" smtClean="0"/>
              <a:t> has to admit that the theological notion of a Perfection property is defined in terms of God’s existence.</a:t>
            </a:r>
          </a:p>
          <a:p>
            <a:r>
              <a:rPr lang="en-US" dirty="0"/>
              <a:t>O</a:t>
            </a:r>
            <a:r>
              <a:rPr lang="en-US" dirty="0" smtClean="0"/>
              <a:t>ur first premise could not be: </a:t>
            </a:r>
          </a:p>
          <a:p>
            <a:pPr marL="0" indent="0">
              <a:buNone/>
            </a:pPr>
            <a:r>
              <a:rPr lang="en-US" dirty="0"/>
              <a:t>	</a:t>
            </a:r>
            <a:r>
              <a:rPr lang="en-US" dirty="0" smtClean="0"/>
              <a:t>(</a:t>
            </a:r>
            <a:r>
              <a:rPr lang="it-IT" dirty="0" smtClean="0">
                <a:sym typeface="Symbol" pitchFamily="18" charset="2"/>
              </a:rPr>
              <a:t></a:t>
            </a:r>
            <a:r>
              <a:rPr lang="en-US" dirty="0" smtClean="0"/>
              <a:t>)([</a:t>
            </a:r>
            <a:r>
              <a:rPr lang="en-US" dirty="0" smtClean="0">
                <a:sym typeface="Symbol" pitchFamily="18" charset="2"/>
              </a:rPr>
              <a:t></a:t>
            </a:r>
            <a:r>
              <a:rPr lang="en-US" i="1" dirty="0" err="1" smtClean="0"/>
              <a:t>x</a:t>
            </a:r>
            <a:r>
              <a:rPr lang="en-US" dirty="0" err="1" smtClean="0">
                <a:sym typeface="Symbol" pitchFamily="18" charset="2"/>
              </a:rPr>
              <a:t>Gx</a:t>
            </a:r>
            <a:r>
              <a:rPr lang="en-US" dirty="0" smtClean="0">
                <a:sym typeface="Symbol" pitchFamily="18" charset="2"/>
              </a:rPr>
              <a:t>][x]</a:t>
            </a:r>
            <a:r>
              <a:rPr lang="en-US" i="1" dirty="0" smtClean="0"/>
              <a:t> </a:t>
            </a:r>
            <a:r>
              <a:rPr lang="en-US" dirty="0" smtClean="0">
                <a:sym typeface="Symbol" pitchFamily="18" charset="2"/>
              </a:rPr>
              <a:t></a:t>
            </a:r>
            <a:r>
              <a:rPr lang="en-US" baseline="-25000" dirty="0" smtClean="0">
                <a:sym typeface="Symbol" pitchFamily="18" charset="2"/>
              </a:rPr>
              <a:t></a:t>
            </a:r>
            <a:r>
              <a:rPr lang="en-US" dirty="0" smtClean="0">
                <a:sym typeface="Symbol" pitchFamily="18" charset="2"/>
              </a:rPr>
              <a:t> </a:t>
            </a:r>
            <a:r>
              <a:rPr lang="it-IT" dirty="0" smtClean="0">
                <a:sym typeface="Symbol" pitchFamily="18" charset="2"/>
              </a:rPr>
              <a:t>(</a:t>
            </a:r>
            <a:r>
              <a:rPr lang="en-US" dirty="0" smtClean="0">
                <a:sym typeface="Symbol" pitchFamily="18" charset="2"/>
              </a:rPr>
              <a:t>) ..</a:t>
            </a:r>
            <a:r>
              <a:rPr lang="en-US" i="1" dirty="0" smtClean="0"/>
              <a:t> </a:t>
            </a:r>
            <a:r>
              <a:rPr lang="it-IT" dirty="0" smtClean="0">
                <a:sym typeface="Symbol" pitchFamily="18" charset="2"/>
              </a:rPr>
              <a:t>(</a:t>
            </a:r>
            <a:r>
              <a:rPr lang="en-US" dirty="0" smtClean="0">
                <a:sym typeface="Symbol"/>
              </a:rPr>
              <a:t></a:t>
            </a:r>
            <a:r>
              <a:rPr lang="it-IT" dirty="0" smtClean="0">
                <a:sym typeface="Symbol" pitchFamily="18" charset="2"/>
              </a:rPr>
              <a:t>))</a:t>
            </a:r>
          </a:p>
          <a:p>
            <a:r>
              <a:rPr lang="en-US" dirty="0" smtClean="0"/>
              <a:t>For  can prove that</a:t>
            </a:r>
          </a:p>
          <a:p>
            <a:pPr marL="0" indent="0">
              <a:buNone/>
            </a:pPr>
            <a:r>
              <a:rPr lang="en-US" dirty="0"/>
              <a:t>	</a:t>
            </a:r>
            <a:r>
              <a:rPr lang="en-US" dirty="0" smtClean="0"/>
              <a:t> (</a:t>
            </a:r>
            <a:r>
              <a:rPr lang="it-IT" dirty="0" smtClean="0">
                <a:sym typeface="Symbol" pitchFamily="18" charset="2"/>
              </a:rPr>
              <a:t></a:t>
            </a:r>
            <a:r>
              <a:rPr lang="en-US" dirty="0" smtClean="0"/>
              <a:t>)([</a:t>
            </a:r>
            <a:r>
              <a:rPr lang="en-US" dirty="0" smtClean="0">
                <a:sym typeface="Symbol" pitchFamily="18" charset="2"/>
              </a:rPr>
              <a:t></a:t>
            </a:r>
            <a:r>
              <a:rPr lang="en-US" i="1" dirty="0" err="1" smtClean="0"/>
              <a:t>x</a:t>
            </a:r>
            <a:r>
              <a:rPr lang="en-US" dirty="0" err="1" smtClean="0">
                <a:sym typeface="Symbol" pitchFamily="18" charset="2"/>
              </a:rPr>
              <a:t>Gx</a:t>
            </a:r>
            <a:r>
              <a:rPr lang="en-US" dirty="0" smtClean="0">
                <a:sym typeface="Symbol" pitchFamily="18" charset="2"/>
              </a:rPr>
              <a:t>][x]</a:t>
            </a:r>
            <a:r>
              <a:rPr lang="en-US" i="1" dirty="0" smtClean="0"/>
              <a:t> </a:t>
            </a:r>
            <a:r>
              <a:rPr lang="en-US" dirty="0" smtClean="0">
                <a:sym typeface="Symbol" pitchFamily="18" charset="2"/>
              </a:rPr>
              <a:t></a:t>
            </a:r>
            <a:r>
              <a:rPr lang="en-US" baseline="-25000" dirty="0" smtClean="0">
                <a:sym typeface="Symbol" pitchFamily="18" charset="2"/>
              </a:rPr>
              <a:t></a:t>
            </a:r>
            <a:r>
              <a:rPr lang="en-US" dirty="0" smtClean="0">
                <a:sym typeface="Symbol" pitchFamily="18" charset="2"/>
              </a:rPr>
              <a:t> </a:t>
            </a:r>
            <a:r>
              <a:rPr lang="it-IT" dirty="0" smtClean="0">
                <a:sym typeface="Symbol" pitchFamily="18" charset="2"/>
              </a:rPr>
              <a:t>(</a:t>
            </a:r>
            <a:r>
              <a:rPr lang="en-US" dirty="0" smtClean="0">
                <a:sym typeface="Symbol"/>
              </a:rPr>
              <a:t></a:t>
            </a:r>
            <a:r>
              <a:rPr lang="en-US" dirty="0" smtClean="0">
                <a:sym typeface="Symbol" pitchFamily="18" charset="2"/>
              </a:rPr>
              <a:t>)) ..</a:t>
            </a:r>
            <a:r>
              <a:rPr lang="en-US" i="1" dirty="0" smtClean="0"/>
              <a:t> </a:t>
            </a:r>
            <a:r>
              <a:rPr lang="en-US" i="1" dirty="0" err="1" smtClean="0"/>
              <a:t>Gx</a:t>
            </a:r>
            <a:r>
              <a:rPr lang="en-US" i="1" dirty="0" smtClean="0"/>
              <a:t> </a:t>
            </a:r>
            <a:r>
              <a:rPr lang="en-US" dirty="0" smtClean="0">
                <a:sym typeface="Symbol" pitchFamily="18" charset="2"/>
              </a:rPr>
              <a:t></a:t>
            </a:r>
            <a:r>
              <a:rPr lang="en-US" baseline="-25000" dirty="0" smtClean="0">
                <a:sym typeface="Symbol" pitchFamily="18" charset="2"/>
              </a:rPr>
              <a:t>x</a:t>
            </a:r>
            <a:r>
              <a:rPr lang="en-US" dirty="0" smtClean="0">
                <a:sym typeface="Symbol" pitchFamily="18" charset="2"/>
              </a:rPr>
              <a:t> </a:t>
            </a:r>
            <a:r>
              <a:rPr lang="en-US" dirty="0" smtClean="0">
                <a:sym typeface="Symbol"/>
              </a:rPr>
              <a:t></a:t>
            </a:r>
            <a:r>
              <a:rPr lang="it-IT" dirty="0" smtClean="0">
                <a:sym typeface="Symbol" pitchFamily="18" charset="2"/>
              </a:rPr>
              <a:t>x</a:t>
            </a:r>
            <a:endParaRPr lang="it-IT" dirty="0">
              <a:sym typeface="Symbol" pitchFamily="18" charset="2"/>
            </a:endParaRPr>
          </a:p>
          <a:p>
            <a:pPr marL="0" indent="0">
              <a:buNone/>
            </a:pPr>
            <a:r>
              <a:rPr lang="it-IT" dirty="0" smtClean="0">
                <a:sym typeface="Symbol" pitchFamily="18" charset="2"/>
              </a:rPr>
              <a:t>This follows because Perfection{</a:t>
            </a:r>
            <a:r>
              <a:rPr lang="en-US" i="1" dirty="0" err="1" smtClean="0"/>
              <a:t>Gx</a:t>
            </a:r>
            <a:r>
              <a:rPr lang="en-US" i="1" dirty="0" smtClean="0"/>
              <a:t> </a:t>
            </a:r>
            <a:r>
              <a:rPr lang="en-US" dirty="0" smtClean="0">
                <a:sym typeface="Symbol" pitchFamily="18" charset="2"/>
              </a:rPr>
              <a:t></a:t>
            </a:r>
            <a:r>
              <a:rPr lang="en-US" baseline="-25000" dirty="0" smtClean="0">
                <a:sym typeface="Symbol" pitchFamily="18" charset="2"/>
              </a:rPr>
              <a:t>x</a:t>
            </a:r>
            <a:r>
              <a:rPr lang="en-US" dirty="0" smtClean="0">
                <a:sym typeface="Symbol" pitchFamily="18" charset="2"/>
              </a:rPr>
              <a:t> </a:t>
            </a:r>
            <a:r>
              <a:rPr lang="en-US" dirty="0" smtClean="0">
                <a:sym typeface="Symbol"/>
              </a:rPr>
              <a:t>^</a:t>
            </a:r>
            <a:r>
              <a:rPr lang="it-IT" dirty="0" smtClean="0">
                <a:sym typeface="Symbol" pitchFamily="18" charset="2"/>
              </a:rPr>
              <a:t>x}.</a:t>
            </a:r>
          </a:p>
          <a:p>
            <a:pPr marL="0" indent="0">
              <a:buNone/>
            </a:pPr>
            <a:r>
              <a:rPr lang="it-IT" dirty="0" smtClean="0">
                <a:sym typeface="Symbol" pitchFamily="18" charset="2"/>
              </a:rPr>
              <a:t>Gaunilo’s objection is, thus, implausible in the extreme. It would have us maintain that God is a perfect island.</a:t>
            </a:r>
          </a:p>
          <a:p>
            <a:pPr marL="0" indent="0">
              <a:buNone/>
            </a:pPr>
            <a:endParaRPr lang="it-IT" dirty="0" smtClean="0">
              <a:sym typeface="Symbol" pitchFamily="18" charset="2"/>
            </a:endParaRPr>
          </a:p>
          <a:p>
            <a:endParaRPr lang="en-US" dirty="0"/>
          </a:p>
        </p:txBody>
      </p:sp>
    </p:spTree>
    <p:extLst>
      <p:ext uri="{BB962C8B-B14F-4D97-AF65-F5344CB8AC3E}">
        <p14:creationId xmlns:p14="http://schemas.microsoft.com/office/powerpoint/2010/main" val="40261380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body" idx="1"/>
          </p:nvPr>
        </p:nvSpPr>
        <p:spPr>
          <a:xfrm>
            <a:off x="457200" y="533400"/>
            <a:ext cx="5867400" cy="5592763"/>
          </a:xfrm>
        </p:spPr>
        <p:txBody>
          <a:bodyPr/>
          <a:lstStyle/>
          <a:p>
            <a:endParaRPr lang="en-US"/>
          </a:p>
          <a:p>
            <a:r>
              <a:rPr lang="en-US"/>
              <a:t> In this way Russell can, without accepting existence as a predicate, transcribe the ontological argument, show that it is valid, and show that it begs the question.</a:t>
            </a:r>
          </a:p>
        </p:txBody>
      </p:sp>
      <p:pic>
        <p:nvPicPr>
          <p:cNvPr id="32772" name="Picture 4" descr="russell_bertrand-19670420003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8913" y="457200"/>
            <a:ext cx="1652587" cy="350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82837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3"/>
          <p:cNvSpPr>
            <a:spLocks noGrp="1" noChangeArrowheads="1"/>
          </p:cNvSpPr>
          <p:nvPr>
            <p:ph type="body" idx="1"/>
          </p:nvPr>
        </p:nvSpPr>
        <p:spPr>
          <a:xfrm>
            <a:off x="457200" y="762000"/>
            <a:ext cx="8229600" cy="5364163"/>
          </a:xfrm>
        </p:spPr>
        <p:txBody>
          <a:bodyPr/>
          <a:lstStyle/>
          <a:p>
            <a:endParaRPr lang="en-US"/>
          </a:p>
        </p:txBody>
      </p:sp>
      <p:pic>
        <p:nvPicPr>
          <p:cNvPr id="107524" name="Picture 4" descr="Russell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1981200"/>
            <a:ext cx="2576513" cy="3714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p:txBody>
          <a:bodyPr/>
          <a:lstStyle/>
          <a:p>
            <a:endParaRPr lang="en-US"/>
          </a:p>
        </p:txBody>
      </p:sp>
      <p:sp>
        <p:nvSpPr>
          <p:cNvPr id="134147" name="Rectangle 3"/>
          <p:cNvSpPr>
            <a:spLocks noGrp="1" noChangeArrowheads="1"/>
          </p:cNvSpPr>
          <p:nvPr>
            <p:ph type="body" idx="1"/>
          </p:nvPr>
        </p:nvSpPr>
        <p:spPr/>
        <p:txBody>
          <a:bodyPr/>
          <a:lstStyle/>
          <a:p>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3"/>
          <p:cNvSpPr>
            <a:spLocks noGrp="1" noChangeArrowheads="1"/>
          </p:cNvSpPr>
          <p:nvPr>
            <p:ph type="body" idx="1"/>
          </p:nvPr>
        </p:nvSpPr>
        <p:spPr>
          <a:xfrm>
            <a:off x="457200" y="533400"/>
            <a:ext cx="8229600" cy="5592763"/>
          </a:xfrm>
        </p:spPr>
        <p:txBody>
          <a:bodyPr/>
          <a:lstStyle/>
          <a:p>
            <a:pPr>
              <a:lnSpc>
                <a:spcPct val="90000"/>
              </a:lnSpc>
            </a:pPr>
            <a:r>
              <a:rPr lang="en-US" sz="2800"/>
              <a:t>We can now put to rest a long standing objection to </a:t>
            </a:r>
            <a:r>
              <a:rPr lang="en-US" sz="2800" i="1"/>
              <a:t>Principia</a:t>
            </a:r>
            <a:r>
              <a:rPr lang="en-US" sz="2800"/>
              <a:t> that the order of application of its definitions is not determinate.  </a:t>
            </a:r>
          </a:p>
          <a:p>
            <a:pPr>
              <a:lnSpc>
                <a:spcPct val="90000"/>
              </a:lnSpc>
            </a:pPr>
            <a:r>
              <a:rPr lang="en-US" sz="2800"/>
              <a:t>For instance, consider the definition:</a:t>
            </a:r>
          </a:p>
          <a:p>
            <a:pPr>
              <a:lnSpc>
                <a:spcPct val="90000"/>
              </a:lnSpc>
              <a:buFontTx/>
              <a:buNone/>
            </a:pPr>
            <a:r>
              <a:rPr lang="en-US" sz="2800"/>
              <a:t>		*13.01   x = y =df (</a:t>
            </a:r>
            <a:r>
              <a:rPr lang="it-IT" sz="2800">
                <a:sym typeface="Symbol" pitchFamily="18" charset="2"/>
              </a:rPr>
              <a:t></a:t>
            </a:r>
            <a:r>
              <a:rPr lang="en-US" sz="2800">
                <a:sym typeface="Symbol" pitchFamily="18" charset="2"/>
              </a:rPr>
              <a:t></a:t>
            </a:r>
            <a:r>
              <a:rPr lang="en-US" sz="2800"/>
              <a:t>)(</a:t>
            </a:r>
            <a:r>
              <a:rPr lang="en-US" sz="2800">
                <a:sym typeface="Symbol" pitchFamily="18" charset="2"/>
              </a:rPr>
              <a:t>x  y).</a:t>
            </a:r>
          </a:p>
          <a:p>
            <a:pPr>
              <a:lnSpc>
                <a:spcPct val="90000"/>
              </a:lnSpc>
            </a:pPr>
            <a:r>
              <a:rPr lang="en-US" sz="2800">
                <a:sym typeface="Symbol" pitchFamily="18" charset="2"/>
              </a:rPr>
              <a:t>Shall we apply this definition to get:</a:t>
            </a:r>
          </a:p>
          <a:p>
            <a:pPr>
              <a:lnSpc>
                <a:spcPct val="90000"/>
              </a:lnSpc>
              <a:buFontTx/>
              <a:buNone/>
            </a:pPr>
            <a:r>
              <a:rPr lang="en-US" sz="2800">
                <a:sym typeface="Symbol" pitchFamily="18" charset="2"/>
              </a:rPr>
              <a:t>		</a:t>
            </a:r>
            <a:r>
              <a:rPr lang="en-US" sz="2800" i="1"/>
              <a:t>z</a:t>
            </a:r>
            <a:r>
              <a:rPr lang="en-US" sz="2800"/>
              <a:t>Az = </a:t>
            </a:r>
            <a:r>
              <a:rPr lang="en-US" sz="2800">
                <a:sym typeface="Symbol" pitchFamily="18" charset="2"/>
              </a:rPr>
              <a:t>y</a:t>
            </a:r>
            <a:r>
              <a:rPr lang="en-US" sz="2800"/>
              <a:t> =df (</a:t>
            </a:r>
            <a:r>
              <a:rPr lang="it-IT" sz="2800">
                <a:sym typeface="Symbol" pitchFamily="18" charset="2"/>
              </a:rPr>
              <a:t></a:t>
            </a:r>
            <a:r>
              <a:rPr lang="en-US" sz="2800">
                <a:sym typeface="Symbol" pitchFamily="18" charset="2"/>
              </a:rPr>
              <a:t></a:t>
            </a:r>
            <a:r>
              <a:rPr lang="en-US" sz="2800"/>
              <a:t>)(</a:t>
            </a:r>
            <a:r>
              <a:rPr lang="en-US" sz="2800">
                <a:sym typeface="Symbol" pitchFamily="18" charset="2"/>
              </a:rPr>
              <a:t>(</a:t>
            </a:r>
            <a:r>
              <a:rPr lang="en-US" sz="2800" i="1"/>
              <a:t>z</a:t>
            </a:r>
            <a:r>
              <a:rPr lang="en-US" sz="2800"/>
              <a:t>Az)</a:t>
            </a:r>
            <a:r>
              <a:rPr lang="en-US" sz="2800">
                <a:sym typeface="Symbol" pitchFamily="18" charset="2"/>
              </a:rPr>
              <a:t>  y)  ?</a:t>
            </a:r>
          </a:p>
          <a:p>
            <a:pPr>
              <a:lnSpc>
                <a:spcPct val="90000"/>
              </a:lnSpc>
            </a:pPr>
            <a:r>
              <a:rPr lang="en-US" sz="2800">
                <a:sym typeface="Symbol" pitchFamily="18" charset="2"/>
              </a:rPr>
              <a:t>Or are we to first to eliminate the definite description and get: </a:t>
            </a:r>
          </a:p>
          <a:p>
            <a:pPr>
              <a:lnSpc>
                <a:spcPct val="90000"/>
              </a:lnSpc>
              <a:buFontTx/>
              <a:buNone/>
            </a:pPr>
            <a:r>
              <a:rPr lang="en-US" sz="2800">
                <a:sym typeface="Symbol" pitchFamily="18" charset="2"/>
              </a:rPr>
              <a:t>		</a:t>
            </a:r>
            <a:r>
              <a:rPr lang="en-US" sz="2800" i="1"/>
              <a:t>z</a:t>
            </a:r>
            <a:r>
              <a:rPr lang="en-US" sz="2800"/>
              <a:t>Az = </a:t>
            </a:r>
            <a:r>
              <a:rPr lang="en-US" sz="2800">
                <a:sym typeface="Symbol" pitchFamily="18" charset="2"/>
              </a:rPr>
              <a:t>y</a:t>
            </a:r>
            <a:r>
              <a:rPr lang="en-US" sz="2800"/>
              <a:t> =df (</a:t>
            </a:r>
            <a:r>
              <a:rPr lang="en-US" sz="2800">
                <a:sym typeface="Symbol" pitchFamily="18" charset="2"/>
              </a:rPr>
              <a:t>z)(Au </a:t>
            </a:r>
            <a:r>
              <a:rPr lang="en-US" sz="2800" baseline="-25000">
                <a:sym typeface="Symbol" pitchFamily="18" charset="2"/>
              </a:rPr>
              <a:t>u</a:t>
            </a:r>
            <a:r>
              <a:rPr lang="en-US" sz="2800">
                <a:sym typeface="Symbol" pitchFamily="18" charset="2"/>
              </a:rPr>
              <a:t> u =z .&amp;. z=y). </a:t>
            </a:r>
          </a:p>
          <a:p>
            <a:pPr>
              <a:lnSpc>
                <a:spcPct val="90000"/>
              </a:lnSpc>
              <a:buFontTx/>
              <a:buNone/>
            </a:pPr>
            <a:r>
              <a:rPr lang="en-US" sz="2800">
                <a:sym typeface="Symbol" pitchFamily="18" charset="2"/>
              </a:rPr>
              <a:t>	And then  apply the definition of identity to get:</a:t>
            </a:r>
          </a:p>
          <a:p>
            <a:pPr>
              <a:lnSpc>
                <a:spcPct val="90000"/>
              </a:lnSpc>
              <a:buFontTx/>
              <a:buNone/>
            </a:pPr>
            <a:r>
              <a:rPr lang="en-US" sz="2800"/>
              <a:t>		(</a:t>
            </a:r>
            <a:r>
              <a:rPr lang="en-US" sz="2800">
                <a:sym typeface="Symbol" pitchFamily="18" charset="2"/>
              </a:rPr>
              <a:t>z)(Au </a:t>
            </a:r>
            <a:r>
              <a:rPr lang="en-US" sz="2800" baseline="-25000">
                <a:sym typeface="Symbol" pitchFamily="18" charset="2"/>
              </a:rPr>
              <a:t>u</a:t>
            </a:r>
            <a:r>
              <a:rPr lang="en-US" sz="2800">
                <a:sym typeface="Symbol" pitchFamily="18" charset="2"/>
              </a:rPr>
              <a:t> u=z .&amp;. </a:t>
            </a:r>
            <a:r>
              <a:rPr lang="en-US" sz="2800"/>
              <a:t>(</a:t>
            </a:r>
            <a:r>
              <a:rPr lang="it-IT" sz="2800">
                <a:sym typeface="Symbol" pitchFamily="18" charset="2"/>
              </a:rPr>
              <a:t></a:t>
            </a:r>
            <a:r>
              <a:rPr lang="en-US" sz="2800">
                <a:sym typeface="Symbol" pitchFamily="18" charset="2"/>
              </a:rPr>
              <a:t></a:t>
            </a:r>
            <a:r>
              <a:rPr lang="en-US" sz="2800"/>
              <a:t>)(</a:t>
            </a:r>
            <a:r>
              <a:rPr lang="en-US" sz="2800">
                <a:sym typeface="Symbol" pitchFamily="18" charset="2"/>
              </a:rPr>
              <a:t>z  y) )  ?</a:t>
            </a:r>
          </a:p>
          <a:p>
            <a:pPr>
              <a:lnSpc>
                <a:spcPct val="90000"/>
              </a:lnSpc>
            </a:pPr>
            <a:endParaRPr lang="en-US" sz="2800">
              <a:sym typeface="Symbol" pitchFamily="18" charset="2"/>
            </a:endParaRPr>
          </a:p>
        </p:txBody>
      </p:sp>
    </p:spTree>
    <p:extLst>
      <p:ext uri="{BB962C8B-B14F-4D97-AF65-F5344CB8AC3E}">
        <p14:creationId xmlns:p14="http://schemas.microsoft.com/office/powerpoint/2010/main" val="171710023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Grp="1" noChangeArrowheads="1"/>
          </p:cNvSpPr>
          <p:nvPr>
            <p:ph type="body" idx="1"/>
          </p:nvPr>
        </p:nvSpPr>
        <p:spPr>
          <a:xfrm>
            <a:off x="457200" y="457200"/>
            <a:ext cx="8229600" cy="5668963"/>
          </a:xfrm>
        </p:spPr>
        <p:txBody>
          <a:bodyPr/>
          <a:lstStyle/>
          <a:p>
            <a:pPr>
              <a:lnSpc>
                <a:spcPct val="90000"/>
              </a:lnSpc>
            </a:pPr>
            <a:r>
              <a:rPr lang="en-US" sz="2800"/>
              <a:t>The answer is clear. Definitions such as *13.01 cannot apply to definite descriptions. There is no wff </a:t>
            </a:r>
            <a:r>
              <a:rPr lang="en-US" sz="2800">
                <a:sym typeface="Symbol" pitchFamily="18" charset="2"/>
              </a:rPr>
              <a:t></a:t>
            </a:r>
            <a:r>
              <a:rPr lang="en-US" sz="2800" i="1"/>
              <a:t>z</a:t>
            </a:r>
            <a:r>
              <a:rPr lang="en-US" sz="2800"/>
              <a:t>Az = </a:t>
            </a:r>
            <a:r>
              <a:rPr lang="en-US" sz="2800">
                <a:sym typeface="Symbol" pitchFamily="18" charset="2"/>
              </a:rPr>
              <a:t>y </a:t>
            </a:r>
            <a:r>
              <a:rPr lang="en-US" sz="2800"/>
              <a:t>of </a:t>
            </a:r>
            <a:r>
              <a:rPr lang="en-US" sz="2800" i="1"/>
              <a:t>Principia</a:t>
            </a:r>
            <a:r>
              <a:rPr lang="en-US" sz="2800"/>
              <a:t> </a:t>
            </a:r>
            <a:r>
              <a:rPr lang="en-US" sz="2800">
                <a:sym typeface="Symbol" pitchFamily="18" charset="2"/>
              </a:rPr>
              <a:t>which would be an instance </a:t>
            </a:r>
            <a:r>
              <a:rPr lang="en-US" sz="2800"/>
              <a:t>formula </a:t>
            </a:r>
            <a:r>
              <a:rPr lang="en-US" sz="2800">
                <a:sym typeface="Symbol" pitchFamily="18" charset="2"/>
              </a:rPr>
              <a:t>of the definiendum. Rather the above conveniently abbreviates [</a:t>
            </a:r>
            <a:r>
              <a:rPr lang="en-US" sz="2800" i="1"/>
              <a:t>z</a:t>
            </a:r>
            <a:r>
              <a:rPr lang="en-US" sz="2800"/>
              <a:t>Az][</a:t>
            </a:r>
            <a:r>
              <a:rPr lang="en-US" sz="2800">
                <a:sym typeface="Symbol" pitchFamily="18" charset="2"/>
              </a:rPr>
              <a:t></a:t>
            </a:r>
            <a:r>
              <a:rPr lang="en-US" sz="2800" i="1"/>
              <a:t>z</a:t>
            </a:r>
            <a:r>
              <a:rPr lang="en-US" sz="2800"/>
              <a:t>Az = </a:t>
            </a:r>
            <a:r>
              <a:rPr lang="en-US" sz="2800">
                <a:sym typeface="Symbol" pitchFamily="18" charset="2"/>
              </a:rPr>
              <a:t>y] which is a formula of </a:t>
            </a:r>
            <a:r>
              <a:rPr lang="en-US" sz="2800" i="1">
                <a:sym typeface="Symbol" pitchFamily="18" charset="2"/>
              </a:rPr>
              <a:t>Principia</a:t>
            </a:r>
            <a:r>
              <a:rPr lang="en-US" sz="2800">
                <a:sym typeface="Symbol" pitchFamily="18" charset="2"/>
              </a:rPr>
              <a:t>.  Alternatively we can write [</a:t>
            </a:r>
            <a:r>
              <a:rPr lang="en-US" sz="2800" i="1"/>
              <a:t>z</a:t>
            </a:r>
            <a:r>
              <a:rPr lang="en-US" sz="2800"/>
              <a:t>Az][z = </a:t>
            </a:r>
            <a:r>
              <a:rPr lang="en-US" sz="2800">
                <a:sym typeface="Symbol" pitchFamily="18" charset="2"/>
              </a:rPr>
              <a:t>y]. </a:t>
            </a:r>
          </a:p>
          <a:p>
            <a:pPr>
              <a:lnSpc>
                <a:spcPct val="90000"/>
              </a:lnSpc>
            </a:pPr>
            <a:r>
              <a:rPr lang="en-US" sz="2800">
                <a:sym typeface="Symbol" pitchFamily="18" charset="2"/>
              </a:rPr>
              <a:t>Universal instantiation is not possible with respect to a definite description. Instead, </a:t>
            </a:r>
            <a:r>
              <a:rPr lang="en-US" sz="2800" i="1">
                <a:sym typeface="Symbol" pitchFamily="18" charset="2"/>
              </a:rPr>
              <a:t>Principia</a:t>
            </a:r>
            <a:r>
              <a:rPr lang="en-US" sz="2800">
                <a:sym typeface="Symbol" pitchFamily="18" charset="2"/>
              </a:rPr>
              <a:t> has the theorem:</a:t>
            </a:r>
          </a:p>
          <a:p>
            <a:pPr>
              <a:lnSpc>
                <a:spcPct val="90000"/>
              </a:lnSpc>
            </a:pPr>
            <a:r>
              <a:rPr lang="en-US" sz="2800"/>
              <a:t>(</a:t>
            </a:r>
            <a:r>
              <a:rPr lang="it-IT" sz="2800">
                <a:sym typeface="Symbol" pitchFamily="18" charset="2"/>
              </a:rPr>
              <a:t></a:t>
            </a:r>
            <a:r>
              <a:rPr lang="en-US" sz="2800">
                <a:sym typeface="Symbol" pitchFamily="18" charset="2"/>
              </a:rPr>
              <a:t>z</a:t>
            </a:r>
            <a:r>
              <a:rPr lang="en-US" sz="2800"/>
              <a:t>)</a:t>
            </a:r>
            <a:r>
              <a:rPr lang="en-US" sz="2800">
                <a:sym typeface="Symbol" pitchFamily="18" charset="2"/>
              </a:rPr>
              <a:t></a:t>
            </a:r>
            <a:r>
              <a:rPr lang="en-US" sz="2800"/>
              <a:t>z &amp; E!(</a:t>
            </a:r>
            <a:r>
              <a:rPr lang="en-US" sz="2800">
                <a:sym typeface="Symbol" pitchFamily="18" charset="2"/>
              </a:rPr>
              <a:t></a:t>
            </a:r>
            <a:r>
              <a:rPr lang="en-US" sz="2800" i="1"/>
              <a:t>z</a:t>
            </a:r>
            <a:r>
              <a:rPr lang="en-US" sz="2800"/>
              <a:t>Az)</a:t>
            </a:r>
            <a:r>
              <a:rPr lang="en-US" sz="2800">
                <a:sym typeface="Symbol" pitchFamily="18" charset="2"/>
              </a:rPr>
              <a:t>  </a:t>
            </a:r>
            <a:r>
              <a:rPr lang="en-US" sz="2800"/>
              <a:t>(</a:t>
            </a:r>
            <a:r>
              <a:rPr lang="en-US" sz="2800">
                <a:sym typeface="Symbol" pitchFamily="18" charset="2"/>
              </a:rPr>
              <a:t></a:t>
            </a:r>
            <a:r>
              <a:rPr lang="en-US" sz="2800" i="1"/>
              <a:t>z</a:t>
            </a:r>
            <a:r>
              <a:rPr lang="en-US" sz="2800"/>
              <a:t>Az)</a:t>
            </a:r>
            <a:r>
              <a:rPr lang="en-US" sz="2800">
                <a:sym typeface="Symbol" pitchFamily="18" charset="2"/>
              </a:rPr>
              <a:t>. </a:t>
            </a:r>
          </a:p>
          <a:p>
            <a:pPr>
              <a:lnSpc>
                <a:spcPct val="90000"/>
              </a:lnSpc>
            </a:pPr>
            <a:r>
              <a:rPr lang="en-US" sz="2800">
                <a:sym typeface="Symbol" pitchFamily="18" charset="2"/>
              </a:rPr>
              <a:t>Restoring the scope marker this is:</a:t>
            </a:r>
          </a:p>
          <a:p>
            <a:pPr>
              <a:lnSpc>
                <a:spcPct val="90000"/>
              </a:lnSpc>
            </a:pPr>
            <a:r>
              <a:rPr lang="en-US" sz="2800"/>
              <a:t>(</a:t>
            </a:r>
            <a:r>
              <a:rPr lang="it-IT" sz="2800">
                <a:sym typeface="Symbol" pitchFamily="18" charset="2"/>
              </a:rPr>
              <a:t></a:t>
            </a:r>
            <a:r>
              <a:rPr lang="en-US" sz="2800">
                <a:sym typeface="Symbol" pitchFamily="18" charset="2"/>
              </a:rPr>
              <a:t>z</a:t>
            </a:r>
            <a:r>
              <a:rPr lang="en-US" sz="2800"/>
              <a:t>)</a:t>
            </a:r>
            <a:r>
              <a:rPr lang="en-US" sz="2800">
                <a:sym typeface="Symbol" pitchFamily="18" charset="2"/>
              </a:rPr>
              <a:t></a:t>
            </a:r>
            <a:r>
              <a:rPr lang="en-US" sz="2800"/>
              <a:t>z &amp; E!(</a:t>
            </a:r>
            <a:r>
              <a:rPr lang="en-US" sz="2800">
                <a:sym typeface="Symbol" pitchFamily="18" charset="2"/>
              </a:rPr>
              <a:t></a:t>
            </a:r>
            <a:r>
              <a:rPr lang="en-US" sz="2800" i="1"/>
              <a:t>z</a:t>
            </a:r>
            <a:r>
              <a:rPr lang="en-US" sz="2800"/>
              <a:t>Az)</a:t>
            </a:r>
            <a:r>
              <a:rPr lang="en-US" sz="2800">
                <a:sym typeface="Symbol" pitchFamily="18" charset="2"/>
              </a:rPr>
              <a:t>  [</a:t>
            </a:r>
            <a:r>
              <a:rPr lang="en-US" sz="2800" i="1"/>
              <a:t>z</a:t>
            </a:r>
            <a:r>
              <a:rPr lang="en-US" sz="2800"/>
              <a:t>Az]</a:t>
            </a:r>
            <a:r>
              <a:rPr lang="en-US" sz="2800">
                <a:sym typeface="Symbol" pitchFamily="18" charset="2"/>
              </a:rPr>
              <a:t> z</a:t>
            </a:r>
          </a:p>
          <a:p>
            <a:pPr>
              <a:lnSpc>
                <a:spcPct val="90000"/>
              </a:lnSpc>
            </a:pPr>
            <a:endParaRPr lang="en-US" sz="2800">
              <a:sym typeface="Symbol" pitchFamily="18" charset="2"/>
            </a:endParaRPr>
          </a:p>
        </p:txBody>
      </p:sp>
    </p:spTree>
    <p:extLst>
      <p:ext uri="{BB962C8B-B14F-4D97-AF65-F5344CB8AC3E}">
        <p14:creationId xmlns:p14="http://schemas.microsoft.com/office/powerpoint/2010/main" val="930964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9" name="Rectangle 3"/>
          <p:cNvSpPr>
            <a:spLocks noGrp="1" noChangeArrowheads="1"/>
          </p:cNvSpPr>
          <p:nvPr>
            <p:ph type="body" idx="1"/>
          </p:nvPr>
        </p:nvSpPr>
        <p:spPr>
          <a:xfrm>
            <a:off x="457200" y="609600"/>
            <a:ext cx="8229600" cy="5516563"/>
          </a:xfrm>
        </p:spPr>
        <p:txBody>
          <a:bodyPr/>
          <a:lstStyle/>
          <a:p>
            <a:pPr>
              <a:lnSpc>
                <a:spcPct val="80000"/>
              </a:lnSpc>
            </a:pPr>
            <a:r>
              <a:rPr lang="en-US" sz="2400"/>
              <a:t>A Russellian treatment of Anselm using definite descriptions and modal operators might be given as follows, where the proper name “God” gives way in Russell’s treatment to the definite description “</a:t>
            </a:r>
            <a:r>
              <a:rPr lang="en-US" sz="2400">
                <a:sym typeface="Symbol" pitchFamily="18" charset="2"/>
              </a:rPr>
              <a:t></a:t>
            </a:r>
            <a:r>
              <a:rPr lang="en-US" sz="2400" i="1"/>
              <a:t>z</a:t>
            </a:r>
            <a:r>
              <a:rPr lang="en-US" sz="2400"/>
              <a:t>Gz”. </a:t>
            </a:r>
          </a:p>
          <a:p>
            <a:pPr>
              <a:lnSpc>
                <a:spcPct val="80000"/>
              </a:lnSpc>
              <a:buFontTx/>
              <a:buNone/>
            </a:pPr>
            <a:r>
              <a:rPr lang="en-US" sz="2400"/>
              <a:t>		(</a:t>
            </a:r>
            <a:r>
              <a:rPr lang="it-IT" sz="2400">
                <a:sym typeface="Symbol" pitchFamily="18" charset="2"/>
              </a:rPr>
              <a:t></a:t>
            </a:r>
            <a:r>
              <a:rPr lang="en-US" sz="2400">
                <a:sym typeface="Symbol" pitchFamily="18" charset="2"/>
              </a:rPr>
              <a:t></a:t>
            </a:r>
            <a:r>
              <a:rPr lang="en-US" sz="2400"/>
              <a:t>)(♦ </a:t>
            </a:r>
            <a:r>
              <a:rPr lang="en-US" sz="2400">
                <a:sym typeface="Symbol" pitchFamily="18" charset="2"/>
              </a:rPr>
              <a:t>(</a:t>
            </a:r>
            <a:r>
              <a:rPr lang="en-US" sz="2400" i="1"/>
              <a:t>z</a:t>
            </a:r>
            <a:r>
              <a:rPr lang="en-US" sz="2400"/>
              <a:t>Gz)</a:t>
            </a:r>
            <a:r>
              <a:rPr lang="en-US" sz="2400">
                <a:sym typeface="Symbol" pitchFamily="18" charset="2"/>
              </a:rPr>
              <a:t>  </a:t>
            </a:r>
            <a:r>
              <a:rPr lang="en-US" sz="2400"/>
              <a:t>♦(</a:t>
            </a:r>
            <a:r>
              <a:rPr lang="en-US" sz="2400">
                <a:sym typeface="Symbol" pitchFamily="18" charset="2"/>
              </a:rPr>
              <a:t>(</a:t>
            </a:r>
            <a:r>
              <a:rPr lang="en-US" sz="2400" i="1"/>
              <a:t>z</a:t>
            </a:r>
            <a:r>
              <a:rPr lang="en-US" sz="2400"/>
              <a:t>Gz)</a:t>
            </a:r>
            <a:r>
              <a:rPr lang="en-US" sz="2400">
                <a:sym typeface="Symbol" pitchFamily="18" charset="2"/>
              </a:rPr>
              <a:t> &amp; E!(</a:t>
            </a:r>
            <a:r>
              <a:rPr lang="en-US" sz="2400" i="1"/>
              <a:t>z</a:t>
            </a:r>
            <a:r>
              <a:rPr lang="en-US" sz="2400"/>
              <a:t>Gz)</a:t>
            </a:r>
            <a:r>
              <a:rPr lang="en-US" sz="2400">
                <a:sym typeface="Symbol" pitchFamily="18" charset="2"/>
              </a:rPr>
              <a:t> )</a:t>
            </a:r>
          </a:p>
          <a:p>
            <a:pPr>
              <a:lnSpc>
                <a:spcPct val="80000"/>
              </a:lnSpc>
              <a:buFontTx/>
              <a:buNone/>
            </a:pPr>
            <a:r>
              <a:rPr lang="en-US" sz="2400">
                <a:sym typeface="Symbol" pitchFamily="18" charset="2"/>
              </a:rPr>
              <a:t>		Therefore </a:t>
            </a:r>
            <a:r>
              <a:rPr lang="en-US" sz="2400"/>
              <a:t>■</a:t>
            </a:r>
            <a:r>
              <a:rPr lang="en-US" sz="2400">
                <a:sym typeface="Symbol" pitchFamily="18" charset="2"/>
              </a:rPr>
              <a:t> E!(</a:t>
            </a:r>
            <a:r>
              <a:rPr lang="en-US" sz="2400" i="1"/>
              <a:t>z</a:t>
            </a:r>
            <a:r>
              <a:rPr lang="en-US" sz="2400"/>
              <a:t>Gz)</a:t>
            </a:r>
          </a:p>
          <a:p>
            <a:pPr>
              <a:lnSpc>
                <a:spcPct val="80000"/>
              </a:lnSpc>
            </a:pPr>
            <a:r>
              <a:rPr lang="en-US" sz="2400"/>
              <a:t>Supposed Derivation: </a:t>
            </a:r>
          </a:p>
          <a:p>
            <a:pPr>
              <a:lnSpc>
                <a:spcPct val="80000"/>
              </a:lnSpc>
              <a:buFontTx/>
              <a:buNone/>
            </a:pPr>
            <a:r>
              <a:rPr lang="en-US" sz="2400"/>
              <a:t>	From universal instantiation of (1) we have:</a:t>
            </a:r>
          </a:p>
          <a:p>
            <a:pPr>
              <a:lnSpc>
                <a:spcPct val="80000"/>
              </a:lnSpc>
              <a:buFontTx/>
              <a:buNone/>
            </a:pPr>
            <a:r>
              <a:rPr lang="en-US" sz="2400"/>
              <a:t>	♦ </a:t>
            </a:r>
            <a:r>
              <a:rPr lang="en-US" sz="2400">
                <a:sym typeface="Symbol" pitchFamily="18" charset="2"/>
              </a:rPr>
              <a:t>E(</a:t>
            </a:r>
            <a:r>
              <a:rPr lang="en-US" sz="2400" i="1"/>
              <a:t>z</a:t>
            </a:r>
            <a:r>
              <a:rPr lang="en-US" sz="2400"/>
              <a:t>Gz)</a:t>
            </a:r>
            <a:r>
              <a:rPr lang="en-US" sz="2400">
                <a:sym typeface="Symbol" pitchFamily="18" charset="2"/>
              </a:rPr>
              <a:t>  </a:t>
            </a:r>
            <a:r>
              <a:rPr lang="en-US" sz="2400"/>
              <a:t>♦(</a:t>
            </a:r>
            <a:r>
              <a:rPr lang="en-US" sz="2400">
                <a:sym typeface="Symbol" pitchFamily="18" charset="2"/>
              </a:rPr>
              <a:t>E(</a:t>
            </a:r>
            <a:r>
              <a:rPr lang="en-US" sz="2400" i="1"/>
              <a:t>z</a:t>
            </a:r>
            <a:r>
              <a:rPr lang="en-US" sz="2400"/>
              <a:t>Gz)</a:t>
            </a:r>
            <a:r>
              <a:rPr lang="en-US" sz="2400">
                <a:sym typeface="Symbol" pitchFamily="18" charset="2"/>
              </a:rPr>
              <a:t> &amp; E!(</a:t>
            </a:r>
            <a:r>
              <a:rPr lang="en-US" sz="2400" i="1"/>
              <a:t>z</a:t>
            </a:r>
            <a:r>
              <a:rPr lang="en-US" sz="2400"/>
              <a:t>Gz))</a:t>
            </a:r>
          </a:p>
          <a:p>
            <a:pPr lvl="1">
              <a:lnSpc>
                <a:spcPct val="80000"/>
              </a:lnSpc>
              <a:buFontTx/>
              <a:buNone/>
            </a:pPr>
            <a:r>
              <a:rPr lang="en-US" sz="2000">
                <a:sym typeface="Symbol" pitchFamily="18" charset="2"/>
              </a:rPr>
              <a:t>But clearly  </a:t>
            </a:r>
            <a:r>
              <a:rPr lang="en-US" sz="2000"/>
              <a:t>♦(</a:t>
            </a:r>
            <a:r>
              <a:rPr lang="en-US" sz="2000">
                <a:sym typeface="Symbol" pitchFamily="18" charset="2"/>
              </a:rPr>
              <a:t>E(</a:t>
            </a:r>
            <a:r>
              <a:rPr lang="en-US" sz="2000" i="1"/>
              <a:t>z</a:t>
            </a:r>
            <a:r>
              <a:rPr lang="en-US" sz="2000"/>
              <a:t>Gz)</a:t>
            </a:r>
            <a:r>
              <a:rPr lang="en-US" sz="2000">
                <a:sym typeface="Symbol" pitchFamily="18" charset="2"/>
              </a:rPr>
              <a:t> &amp; E!(</a:t>
            </a:r>
            <a:r>
              <a:rPr lang="en-US" sz="2000" i="1"/>
              <a:t>z</a:t>
            </a:r>
            <a:r>
              <a:rPr lang="en-US" sz="2000"/>
              <a:t>Gz))</a:t>
            </a:r>
            <a:r>
              <a:rPr lang="en-US" sz="2000">
                <a:sym typeface="Symbol" pitchFamily="18" charset="2"/>
              </a:rPr>
              <a:t> </a:t>
            </a:r>
          </a:p>
          <a:p>
            <a:pPr>
              <a:lnSpc>
                <a:spcPct val="80000"/>
              </a:lnSpc>
              <a:buFontTx/>
              <a:buNone/>
            </a:pPr>
            <a:r>
              <a:rPr lang="en-US" sz="2400"/>
              <a:t>	Thus </a:t>
            </a:r>
            <a:r>
              <a:rPr lang="en-US" sz="2400">
                <a:sym typeface="Symbol" pitchFamily="18" charset="2"/>
              </a:rPr>
              <a:t></a:t>
            </a:r>
            <a:r>
              <a:rPr lang="en-US" sz="2400"/>
              <a:t> ♦ </a:t>
            </a:r>
            <a:r>
              <a:rPr lang="en-US" sz="2400">
                <a:sym typeface="Symbol" pitchFamily="18" charset="2"/>
              </a:rPr>
              <a:t>E(</a:t>
            </a:r>
            <a:r>
              <a:rPr lang="en-US" sz="2400" i="1"/>
              <a:t>z</a:t>
            </a:r>
            <a:r>
              <a:rPr lang="en-US" sz="2400"/>
              <a:t>Gz)</a:t>
            </a:r>
            <a:r>
              <a:rPr lang="en-US" sz="2400">
                <a:sym typeface="Symbol" pitchFamily="18" charset="2"/>
              </a:rPr>
              <a:t> by modus tollens.</a:t>
            </a:r>
          </a:p>
          <a:p>
            <a:pPr>
              <a:lnSpc>
                <a:spcPct val="80000"/>
              </a:lnSpc>
              <a:buFontTx/>
              <a:buNone/>
            </a:pPr>
            <a:r>
              <a:rPr lang="en-US" sz="2400"/>
              <a:t>	Hence ■ </a:t>
            </a:r>
            <a:r>
              <a:rPr lang="en-US" sz="2400">
                <a:sym typeface="Symbol" pitchFamily="18" charset="2"/>
              </a:rPr>
              <a:t>E(</a:t>
            </a:r>
            <a:r>
              <a:rPr lang="en-US" sz="2400" i="1"/>
              <a:t>z</a:t>
            </a:r>
            <a:r>
              <a:rPr lang="en-US" sz="2400"/>
              <a:t>Gz).</a:t>
            </a:r>
          </a:p>
          <a:p>
            <a:pPr>
              <a:lnSpc>
                <a:spcPct val="80000"/>
              </a:lnSpc>
              <a:buFontTx/>
              <a:buNone/>
            </a:pPr>
            <a:r>
              <a:rPr lang="en-US" sz="2400"/>
              <a:t>	Russell accepts the premise. The flaw is in the universal instantiation. There is no property of existence E! and no property of non-existence </a:t>
            </a:r>
            <a:r>
              <a:rPr lang="en-US" sz="2400">
                <a:sym typeface="Symbol" pitchFamily="18" charset="2"/>
              </a:rPr>
              <a:t>E.</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3"/>
          <p:cNvSpPr>
            <a:spLocks noGrp="1" noChangeArrowheads="1"/>
          </p:cNvSpPr>
          <p:nvPr>
            <p:ph type="body" idx="1"/>
          </p:nvPr>
        </p:nvSpPr>
        <p:spPr>
          <a:xfrm>
            <a:off x="457200" y="533400"/>
            <a:ext cx="8229600" cy="5592763"/>
          </a:xfrm>
        </p:spPr>
        <p:txBody>
          <a:bodyPr/>
          <a:lstStyle/>
          <a:p>
            <a:r>
              <a:rPr lang="en-US"/>
              <a:t>It is worth noting that in Russell’s view, </a:t>
            </a:r>
          </a:p>
          <a:p>
            <a:pPr>
              <a:buFontTx/>
              <a:buNone/>
            </a:pPr>
            <a:r>
              <a:rPr lang="en-US">
                <a:sym typeface="Symbol" pitchFamily="18" charset="2"/>
              </a:rPr>
              <a:t>		</a:t>
            </a:r>
            <a:r>
              <a:rPr lang="en-US" i="1"/>
              <a:t>z</a:t>
            </a:r>
            <a:r>
              <a:rPr lang="en-US"/>
              <a:t>Az = </a:t>
            </a:r>
            <a:r>
              <a:rPr lang="en-US">
                <a:sym typeface="Symbol" pitchFamily="18" charset="2"/>
              </a:rPr>
              <a:t></a:t>
            </a:r>
            <a:r>
              <a:rPr lang="en-US" i="1"/>
              <a:t>z</a:t>
            </a:r>
            <a:r>
              <a:rPr lang="en-US"/>
              <a:t>Az </a:t>
            </a:r>
          </a:p>
          <a:p>
            <a:pPr>
              <a:buFontTx/>
              <a:buNone/>
            </a:pPr>
            <a:r>
              <a:rPr lang="en-US"/>
              <a:t>	is [</a:t>
            </a:r>
            <a:r>
              <a:rPr lang="en-US">
                <a:sym typeface="Symbol" pitchFamily="18" charset="2"/>
              </a:rPr>
              <a:t></a:t>
            </a:r>
            <a:r>
              <a:rPr lang="en-US" i="1"/>
              <a:t>z</a:t>
            </a:r>
            <a:r>
              <a:rPr lang="en-US"/>
              <a:t>Az][z=z].  This gives us </a:t>
            </a:r>
          </a:p>
          <a:p>
            <a:pPr>
              <a:buFontTx/>
              <a:buNone/>
            </a:pPr>
            <a:r>
              <a:rPr lang="en-US"/>
              <a:t>	    (</a:t>
            </a:r>
            <a:r>
              <a:rPr lang="en-US">
                <a:sym typeface="Symbol" pitchFamily="18" charset="2"/>
              </a:rPr>
              <a:t>z)(Au </a:t>
            </a:r>
            <a:r>
              <a:rPr lang="en-US" baseline="-25000">
                <a:sym typeface="Symbol" pitchFamily="18" charset="2"/>
              </a:rPr>
              <a:t>u</a:t>
            </a:r>
            <a:r>
              <a:rPr lang="en-US">
                <a:sym typeface="Symbol" pitchFamily="18" charset="2"/>
              </a:rPr>
              <a:t> u=z .&amp;. z=z).</a:t>
            </a:r>
            <a:r>
              <a:rPr lang="en-US"/>
              <a:t> </a:t>
            </a:r>
          </a:p>
          <a:p>
            <a:pPr>
              <a:buFontTx/>
              <a:buNone/>
            </a:pPr>
            <a:r>
              <a:rPr lang="en-US"/>
              <a:t>	This is cannot be obtained from Universal instantiation from:</a:t>
            </a:r>
          </a:p>
          <a:p>
            <a:pPr>
              <a:buFontTx/>
              <a:buNone/>
            </a:pPr>
            <a:r>
              <a:rPr lang="en-US"/>
              <a:t>		 (</a:t>
            </a:r>
            <a:r>
              <a:rPr lang="it-IT">
                <a:sym typeface="Symbol" pitchFamily="18" charset="2"/>
              </a:rPr>
              <a:t></a:t>
            </a:r>
            <a:r>
              <a:rPr lang="en-US">
                <a:sym typeface="Symbol" pitchFamily="18" charset="2"/>
              </a:rPr>
              <a:t>z</a:t>
            </a:r>
            <a:r>
              <a:rPr lang="en-US"/>
              <a:t>) (z = z).</a:t>
            </a:r>
          </a:p>
          <a:p>
            <a:pPr>
              <a:buFontTx/>
              <a:buNone/>
            </a:pPr>
            <a:r>
              <a:rPr lang="en-US"/>
              <a:t>	</a:t>
            </a:r>
            <a:endParaRPr lang="en-US">
              <a:sym typeface="Symbol" pitchFamily="18" charset="2"/>
            </a:endParaRPr>
          </a:p>
          <a:p>
            <a:pPr>
              <a:buFontTx/>
              <a:buNone/>
            </a:pPr>
            <a:r>
              <a:rPr lang="en-US">
                <a:sym typeface="Symbol" pitchFamily="18" charset="2"/>
              </a:rPr>
              <a:t>	</a:t>
            </a:r>
          </a:p>
        </p:txBody>
      </p:sp>
    </p:spTree>
    <p:extLst>
      <p:ext uri="{BB962C8B-B14F-4D97-AF65-F5344CB8AC3E}">
        <p14:creationId xmlns:p14="http://schemas.microsoft.com/office/powerpoint/2010/main" val="53290738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3"/>
          <p:cNvSpPr>
            <a:spLocks noGrp="1" noChangeArrowheads="1"/>
          </p:cNvSpPr>
          <p:nvPr>
            <p:ph type="body" idx="1"/>
          </p:nvPr>
        </p:nvSpPr>
        <p:spPr>
          <a:xfrm>
            <a:off x="457200" y="533400"/>
            <a:ext cx="8229600" cy="5592763"/>
          </a:xfrm>
        </p:spPr>
        <p:txBody>
          <a:bodyPr/>
          <a:lstStyle/>
          <a:p>
            <a:pPr>
              <a:lnSpc>
                <a:spcPct val="90000"/>
              </a:lnSpc>
            </a:pPr>
            <a:r>
              <a:rPr lang="en-US" sz="2800"/>
              <a:t>The following is also a theorem:</a:t>
            </a:r>
          </a:p>
          <a:p>
            <a:pPr>
              <a:lnSpc>
                <a:spcPct val="90000"/>
              </a:lnSpc>
            </a:pPr>
            <a:r>
              <a:rPr lang="en-US" sz="2800">
                <a:sym typeface="Symbol" pitchFamily="18" charset="2"/>
              </a:rPr>
              <a:t>*14.21    </a:t>
            </a:r>
            <a:r>
              <a:rPr lang="en-US" sz="2800"/>
              <a:t>(</a:t>
            </a:r>
            <a:r>
              <a:rPr lang="en-US" sz="2800">
                <a:sym typeface="Symbol" pitchFamily="18" charset="2"/>
              </a:rPr>
              <a:t></a:t>
            </a:r>
            <a:r>
              <a:rPr lang="en-US" sz="2800" i="1"/>
              <a:t>z</a:t>
            </a:r>
            <a:r>
              <a:rPr lang="en-US" sz="2800"/>
              <a:t>Az) </a:t>
            </a:r>
            <a:r>
              <a:rPr lang="en-US" sz="2800">
                <a:sym typeface="Symbol" pitchFamily="18" charset="2"/>
              </a:rPr>
              <a:t></a:t>
            </a:r>
            <a:r>
              <a:rPr lang="en-US" sz="2800"/>
              <a:t> E!(</a:t>
            </a:r>
            <a:r>
              <a:rPr lang="en-US" sz="2800">
                <a:sym typeface="Symbol" pitchFamily="18" charset="2"/>
              </a:rPr>
              <a:t></a:t>
            </a:r>
            <a:r>
              <a:rPr lang="en-US" sz="2800" i="1"/>
              <a:t>z</a:t>
            </a:r>
            <a:r>
              <a:rPr lang="en-US" sz="2800"/>
              <a:t>Az)</a:t>
            </a:r>
            <a:r>
              <a:rPr lang="en-US" sz="2800">
                <a:sym typeface="Symbol" pitchFamily="18" charset="2"/>
              </a:rPr>
              <a:t> </a:t>
            </a:r>
          </a:p>
          <a:p>
            <a:pPr>
              <a:lnSpc>
                <a:spcPct val="90000"/>
              </a:lnSpc>
            </a:pPr>
            <a:r>
              <a:rPr lang="en-US" sz="2800">
                <a:sym typeface="Symbol" pitchFamily="18" charset="2"/>
              </a:rPr>
              <a:t>This theorem is clear once we recognize that since  is a predicate variable, only a primary scope is possible. Hence, restoring the scope marker we have:</a:t>
            </a:r>
          </a:p>
          <a:p>
            <a:pPr>
              <a:lnSpc>
                <a:spcPct val="90000"/>
              </a:lnSpc>
            </a:pPr>
            <a:r>
              <a:rPr lang="en-US" sz="2800">
                <a:sym typeface="Symbol" pitchFamily="18" charset="2"/>
              </a:rPr>
              <a:t>*14.01   [</a:t>
            </a:r>
            <a:r>
              <a:rPr lang="en-US" sz="2800" i="1"/>
              <a:t>z</a:t>
            </a:r>
            <a:r>
              <a:rPr lang="en-US" sz="2800"/>
              <a:t>Az</a:t>
            </a:r>
            <a:r>
              <a:rPr lang="en-US" sz="2800">
                <a:sym typeface="Symbol" pitchFamily="18" charset="2"/>
              </a:rPr>
              <a:t>][</a:t>
            </a:r>
            <a:r>
              <a:rPr lang="en-US" sz="2800"/>
              <a:t>z] </a:t>
            </a:r>
            <a:r>
              <a:rPr lang="en-US" sz="2800">
                <a:sym typeface="Symbol" pitchFamily="18" charset="2"/>
              </a:rPr>
              <a:t></a:t>
            </a:r>
            <a:r>
              <a:rPr lang="en-US" sz="2800"/>
              <a:t> E!(</a:t>
            </a:r>
            <a:r>
              <a:rPr lang="en-US" sz="2800">
                <a:sym typeface="Symbol" pitchFamily="18" charset="2"/>
              </a:rPr>
              <a:t></a:t>
            </a:r>
            <a:r>
              <a:rPr lang="en-US" sz="2800" i="1"/>
              <a:t>z</a:t>
            </a:r>
            <a:r>
              <a:rPr lang="en-US" sz="2800"/>
              <a:t>Az)</a:t>
            </a:r>
          </a:p>
          <a:p>
            <a:pPr>
              <a:lnSpc>
                <a:spcPct val="90000"/>
              </a:lnSpc>
            </a:pPr>
            <a:r>
              <a:rPr lang="en-US" sz="2800"/>
              <a:t>There is no such similar theorem as   </a:t>
            </a:r>
          </a:p>
          <a:p>
            <a:pPr>
              <a:lnSpc>
                <a:spcPct val="90000"/>
              </a:lnSpc>
              <a:buFontTx/>
              <a:buNone/>
            </a:pPr>
            <a:r>
              <a:rPr lang="en-US" sz="2800"/>
              <a:t>	 	</a:t>
            </a:r>
            <a:r>
              <a:rPr lang="en-US" sz="2800">
                <a:sym typeface="Symbol" pitchFamily="18" charset="2"/>
              </a:rPr>
              <a:t>B</a:t>
            </a:r>
            <a:r>
              <a:rPr lang="en-US" sz="2800"/>
              <a:t>(</a:t>
            </a:r>
            <a:r>
              <a:rPr lang="en-US" sz="2800">
                <a:sym typeface="Symbol" pitchFamily="18" charset="2"/>
              </a:rPr>
              <a:t></a:t>
            </a:r>
            <a:r>
              <a:rPr lang="en-US" sz="2800" i="1"/>
              <a:t>z</a:t>
            </a:r>
            <a:r>
              <a:rPr lang="en-US" sz="2800"/>
              <a:t>Az) </a:t>
            </a:r>
            <a:r>
              <a:rPr lang="en-US" sz="2800">
                <a:sym typeface="Symbol" pitchFamily="18" charset="2"/>
              </a:rPr>
              <a:t></a:t>
            </a:r>
            <a:r>
              <a:rPr lang="en-US" sz="2800"/>
              <a:t> E!(</a:t>
            </a:r>
            <a:r>
              <a:rPr lang="en-US" sz="2800">
                <a:sym typeface="Symbol" pitchFamily="18" charset="2"/>
              </a:rPr>
              <a:t></a:t>
            </a:r>
            <a:r>
              <a:rPr lang="en-US" sz="2800" i="1"/>
              <a:t>z</a:t>
            </a:r>
            <a:r>
              <a:rPr lang="en-US" sz="2800"/>
              <a:t>Az)</a:t>
            </a:r>
            <a:r>
              <a:rPr lang="en-US" sz="2800">
                <a:sym typeface="Symbol" pitchFamily="18" charset="2"/>
              </a:rPr>
              <a:t> </a:t>
            </a:r>
          </a:p>
          <a:p>
            <a:pPr>
              <a:lnSpc>
                <a:spcPct val="90000"/>
              </a:lnSpc>
              <a:buFontTx/>
              <a:buNone/>
            </a:pPr>
            <a:r>
              <a:rPr lang="en-US" sz="2800"/>
              <a:t>	where B is schematic for a wff.  The description may well have a secondary scope in B and as such existence doesn’t follow. </a:t>
            </a:r>
          </a:p>
        </p:txBody>
      </p:sp>
    </p:spTree>
    <p:extLst>
      <p:ext uri="{BB962C8B-B14F-4D97-AF65-F5344CB8AC3E}">
        <p14:creationId xmlns:p14="http://schemas.microsoft.com/office/powerpoint/2010/main" val="24378839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p:txBody>
          <a:bodyPr/>
          <a:lstStyle/>
          <a:p>
            <a:r>
              <a:rPr lang="en-US"/>
              <a:t>Second Attempt</a:t>
            </a:r>
          </a:p>
        </p:txBody>
      </p:sp>
      <p:sp>
        <p:nvSpPr>
          <p:cNvPr id="124931" name="Rectangle 3"/>
          <p:cNvSpPr>
            <a:spLocks noGrp="1" noChangeArrowheads="1"/>
          </p:cNvSpPr>
          <p:nvPr>
            <p:ph type="body" idx="1"/>
          </p:nvPr>
        </p:nvSpPr>
        <p:spPr/>
        <p:txBody>
          <a:bodyPr/>
          <a:lstStyle/>
          <a:p>
            <a:endParaRPr lang="en-US"/>
          </a:p>
          <a:p>
            <a:r>
              <a:rPr lang="en-US"/>
              <a:t>Track Descartes</a:t>
            </a:r>
          </a:p>
          <a:p>
            <a:pPr>
              <a:buFontTx/>
              <a:buNone/>
            </a:pPr>
            <a:r>
              <a:rPr lang="en-US"/>
              <a:t>	more closely</a:t>
            </a:r>
          </a:p>
        </p:txBody>
      </p:sp>
      <p:pic>
        <p:nvPicPr>
          <p:cNvPr id="124932" name="Picture 4" descr="Russell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828800"/>
            <a:ext cx="2620963" cy="4038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4000"/>
              <a:t>Gottlob Frege: </a:t>
            </a:r>
            <a:r>
              <a:rPr lang="en-US" sz="4000" i="1"/>
              <a:t>Grundlagen der Arithmetik</a:t>
            </a:r>
            <a:r>
              <a:rPr lang="en-US" sz="4000"/>
              <a:t> 1884</a:t>
            </a:r>
          </a:p>
        </p:txBody>
      </p:sp>
      <p:pic>
        <p:nvPicPr>
          <p:cNvPr id="7173" name="Picture 5" descr="FregeExisten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76400"/>
            <a:ext cx="7924800" cy="4948238"/>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Frege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1752600"/>
            <a:ext cx="1547813" cy="18669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4000"/>
              <a:t>Whitehead and Russell: </a:t>
            </a:r>
            <a:r>
              <a:rPr lang="en-US" sz="4000" i="1"/>
              <a:t>Principia Mathematica</a:t>
            </a:r>
            <a:r>
              <a:rPr lang="en-US" sz="4000"/>
              <a:t> vol I (1910)</a:t>
            </a:r>
          </a:p>
        </p:txBody>
      </p:sp>
      <p:pic>
        <p:nvPicPr>
          <p:cNvPr id="6149" name="Picture 5" descr="whitehe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752600"/>
            <a:ext cx="1219200" cy="162560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Russell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1752600"/>
            <a:ext cx="1227138" cy="1600200"/>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PMdescription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3733800"/>
            <a:ext cx="7486650" cy="26574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type="body" idx="1"/>
          </p:nvPr>
        </p:nvSpPr>
        <p:spPr>
          <a:xfrm>
            <a:off x="457200" y="685800"/>
            <a:ext cx="8229600" cy="5440363"/>
          </a:xfrm>
        </p:spPr>
        <p:txBody>
          <a:bodyPr/>
          <a:lstStyle/>
          <a:p>
            <a:r>
              <a:rPr lang="en-US" sz="2800"/>
              <a:t>This notation enables the convenience of not having to write out the scope marker [</a:t>
            </a:r>
            <a:r>
              <a:rPr lang="en-US" sz="2800">
                <a:sym typeface="Symbol" pitchFamily="18" charset="2"/>
              </a:rPr>
              <a:t></a:t>
            </a:r>
            <a:r>
              <a:rPr lang="en-US" sz="2800" i="1"/>
              <a:t>z</a:t>
            </a:r>
            <a:r>
              <a:rPr lang="en-US" sz="2800"/>
              <a:t>Az][…</a:t>
            </a:r>
            <a:r>
              <a:rPr lang="en-US" sz="2800">
                <a:sym typeface="Symbol" pitchFamily="18" charset="2"/>
              </a:rPr>
              <a:t></a:t>
            </a:r>
            <a:r>
              <a:rPr lang="en-US" sz="2800" i="1"/>
              <a:t>z</a:t>
            </a:r>
            <a:r>
              <a:rPr lang="en-US" sz="2800"/>
              <a:t>Az…] when smallest (narrowest) scope is intended. </a:t>
            </a:r>
          </a:p>
          <a:p>
            <a:r>
              <a:rPr lang="en-US" sz="2800"/>
              <a:t>But it is quite important to realize that, where </a:t>
            </a:r>
            <a:r>
              <a:rPr lang="en-US" sz="2800">
                <a:sym typeface="Symbol" pitchFamily="18" charset="2"/>
              </a:rPr>
              <a:t> is a predicate variable, </a:t>
            </a:r>
            <a:r>
              <a:rPr lang="en-US" sz="2800"/>
              <a:t> </a:t>
            </a:r>
            <a:r>
              <a:rPr lang="en-US" sz="2800">
                <a:sym typeface="Symbol" pitchFamily="18" charset="2"/>
              </a:rPr>
              <a:t></a:t>
            </a:r>
            <a:r>
              <a:rPr lang="en-US" sz="2800"/>
              <a:t>(</a:t>
            </a:r>
            <a:r>
              <a:rPr lang="en-US" sz="2800">
                <a:sym typeface="Symbol" pitchFamily="18" charset="2"/>
              </a:rPr>
              <a:t></a:t>
            </a:r>
            <a:r>
              <a:rPr lang="en-US" sz="2800" i="1"/>
              <a:t>z</a:t>
            </a:r>
            <a:r>
              <a:rPr lang="en-US" sz="2800"/>
              <a:t>Az) is </a:t>
            </a:r>
            <a:r>
              <a:rPr lang="en-US" sz="2800">
                <a:solidFill>
                  <a:srgbClr val="FF0000"/>
                </a:solidFill>
              </a:rPr>
              <a:t>not</a:t>
            </a:r>
            <a:r>
              <a:rPr lang="en-US" sz="2800"/>
              <a:t> a well-formed formula of </a:t>
            </a:r>
            <a:r>
              <a:rPr lang="en-US" sz="2800" i="1"/>
              <a:t>Principia. </a:t>
            </a:r>
            <a:r>
              <a:rPr lang="en-US" sz="2800"/>
              <a:t>One cannot make a formula of</a:t>
            </a:r>
            <a:r>
              <a:rPr lang="en-US" sz="2800" i="1"/>
              <a:t> Principia </a:t>
            </a:r>
            <a:r>
              <a:rPr lang="en-US" sz="2800"/>
              <a:t>by putting</a:t>
            </a:r>
            <a:r>
              <a:rPr lang="en-US" sz="2800" i="1"/>
              <a:t> “</a:t>
            </a:r>
            <a:r>
              <a:rPr lang="en-US" sz="2800">
                <a:sym typeface="Symbol" pitchFamily="18" charset="2"/>
              </a:rPr>
              <a:t></a:t>
            </a:r>
            <a:r>
              <a:rPr lang="en-US" sz="2800" i="1"/>
              <a:t>z</a:t>
            </a:r>
            <a:r>
              <a:rPr lang="en-US" sz="2800"/>
              <a:t>Az” in the position of “z” in “</a:t>
            </a:r>
            <a:r>
              <a:rPr lang="en-US" sz="2800">
                <a:sym typeface="Symbol" pitchFamily="18" charset="2"/>
              </a:rPr>
              <a:t></a:t>
            </a:r>
            <a:r>
              <a:rPr lang="en-US" sz="2800"/>
              <a:t>(z)”.  There is no term “</a:t>
            </a:r>
            <a:r>
              <a:rPr lang="en-US" sz="2800">
                <a:sym typeface="Symbol" pitchFamily="18" charset="2"/>
              </a:rPr>
              <a:t></a:t>
            </a:r>
            <a:r>
              <a:rPr lang="en-US" sz="2800" i="1"/>
              <a:t>z</a:t>
            </a:r>
            <a:r>
              <a:rPr lang="en-US" sz="2800"/>
              <a:t>Az” of its object-language.  The well-formed formulas of </a:t>
            </a:r>
            <a:r>
              <a:rPr lang="en-US" sz="2800" i="1"/>
              <a:t>Principia</a:t>
            </a:r>
            <a:r>
              <a:rPr lang="en-US" sz="2800"/>
              <a:t> involving the inverted iota always come with a scope marker.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7" name="Rectangle 3"/>
          <p:cNvSpPr>
            <a:spLocks noGrp="1" noChangeArrowheads="1"/>
          </p:cNvSpPr>
          <p:nvPr>
            <p:ph type="body" idx="1"/>
          </p:nvPr>
        </p:nvSpPr>
        <p:spPr>
          <a:xfrm>
            <a:off x="457200" y="685800"/>
            <a:ext cx="8229600" cy="5440363"/>
          </a:xfrm>
        </p:spPr>
        <p:txBody>
          <a:bodyPr/>
          <a:lstStyle/>
          <a:p>
            <a:r>
              <a:rPr lang="en-US"/>
              <a:t>E!(</a:t>
            </a:r>
            <a:r>
              <a:rPr lang="en-US">
                <a:sym typeface="Symbol" pitchFamily="18" charset="2"/>
              </a:rPr>
              <a:t></a:t>
            </a:r>
            <a:r>
              <a:rPr lang="en-US" i="1"/>
              <a:t>z</a:t>
            </a:r>
            <a:r>
              <a:rPr lang="en-US"/>
              <a:t>Az) is not, of course, a case of a definite description without a scope marker. It is a convenient short hand to avoid writing the object-language expression (</a:t>
            </a:r>
            <a:r>
              <a:rPr lang="en-US">
                <a:sym typeface="Symbol" pitchFamily="18" charset="2"/>
              </a:rPr>
              <a:t>z)(Au </a:t>
            </a:r>
            <a:r>
              <a:rPr lang="en-US" baseline="-25000">
                <a:sym typeface="Symbol" pitchFamily="18" charset="2"/>
              </a:rPr>
              <a:t>u</a:t>
            </a:r>
            <a:r>
              <a:rPr lang="en-US">
                <a:sym typeface="Symbol" pitchFamily="18" charset="2"/>
              </a:rPr>
              <a:t> u =z).</a:t>
            </a:r>
            <a:endParaRPr lang="en-US"/>
          </a:p>
          <a:p>
            <a:r>
              <a:rPr lang="en-US"/>
              <a:t>A convenient alternate notation for definite descriptions is this: </a:t>
            </a:r>
          </a:p>
          <a:p>
            <a:pPr>
              <a:buFontTx/>
              <a:buNone/>
            </a:pPr>
            <a:r>
              <a:rPr lang="en-US"/>
              <a:t>		[</a:t>
            </a:r>
            <a:r>
              <a:rPr lang="en-US">
                <a:sym typeface="Symbol" pitchFamily="18" charset="2"/>
              </a:rPr>
              <a:t></a:t>
            </a:r>
            <a:r>
              <a:rPr lang="en-US" i="1"/>
              <a:t>z</a:t>
            </a:r>
            <a:r>
              <a:rPr lang="en-US"/>
              <a:t>Az][Bz] =df (</a:t>
            </a:r>
            <a:r>
              <a:rPr lang="en-US">
                <a:sym typeface="Symbol" pitchFamily="18" charset="2"/>
              </a:rPr>
              <a:t>z)(Au </a:t>
            </a:r>
            <a:r>
              <a:rPr lang="en-US" baseline="-25000">
                <a:sym typeface="Symbol" pitchFamily="18" charset="2"/>
              </a:rPr>
              <a:t>u</a:t>
            </a:r>
            <a:r>
              <a:rPr lang="en-US">
                <a:sym typeface="Symbol" pitchFamily="18" charset="2"/>
              </a:rPr>
              <a:t> u =z .&amp;. Bz).</a:t>
            </a:r>
          </a:p>
          <a:p>
            <a:endParaRPr lang="en-US">
              <a:sym typeface="Symbol" pitchFamily="18" charset="2"/>
            </a:endParaRPr>
          </a:p>
          <a:p>
            <a:endParaRPr lang="en-US"/>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1443</TotalTime>
  <Words>2141</Words>
  <Application>Microsoft Office PowerPoint</Application>
  <PresentationFormat>On-screen Show (4:3)</PresentationFormat>
  <Paragraphs>279</Paragraphs>
  <Slides>52</Slides>
  <Notes>43</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Default Design</vt:lpstr>
      <vt:lpstr>Russell and the  Ontological Argument</vt:lpstr>
      <vt:lpstr>Anselm of Canterbury  (1033–1109)</vt:lpstr>
      <vt:lpstr>PowerPoint Presentation</vt:lpstr>
      <vt:lpstr>PowerPoint Presentation</vt:lpstr>
      <vt:lpstr>PowerPoint Presentation</vt:lpstr>
      <vt:lpstr>Gottlob Frege: Grundlagen der Arithmetik 1884</vt:lpstr>
      <vt:lpstr>Whitehead and Russell: Principia Mathematica vol I (1910)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Russell “On Substitution”                                                                                                     ms dated Dec. 22, 1905</vt:lpstr>
      <vt:lpstr>PowerPoint Presentation</vt:lpstr>
      <vt:lpstr>PowerPoint Presentation</vt:lpstr>
      <vt:lpstr>PowerPoint Presentation</vt:lpstr>
      <vt:lpstr>René Descartes  (1596–1650)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Solution: Higher-Type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Second Attempt</vt:lpstr>
    </vt:vector>
  </TitlesOfParts>
  <Company>The University of Iowa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Russell and the Ontological Argument</dc:title>
  <dc:creator>glandini</dc:creator>
  <cp:lastModifiedBy>Landini, Gregory</cp:lastModifiedBy>
  <cp:revision>119</cp:revision>
  <dcterms:created xsi:type="dcterms:W3CDTF">2008-02-19T19:56:31Z</dcterms:created>
  <dcterms:modified xsi:type="dcterms:W3CDTF">2012-02-28T18:23:07Z</dcterms:modified>
</cp:coreProperties>
</file>